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a:t>
            </a:r>
          </a:p>
          <a:p>
            <a:r>
              <a:t>Méteo: </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a:t>
            </a:r>
          </a:p>
          <a:p>
            <a:r>
              <a:t>Budget OPEX estimé: </a:t>
            </a:r>
          </a:p>
          <a:p>
            <a:r>
              <a:t>Budget OPEX réel: </a:t>
            </a:r>
          </a:p>
          <a:p>
            <a:r>
              <a:t>Budget CAPEX estimé: </a:t>
            </a:r>
          </a:p>
          <a:p>
            <a:r>
              <a:t>Budget CAPEX réel: </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34290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34290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b7b98015-fd4b-49f6-a1e7-6dd6c13cda2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Transport management</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aad628a9-eab5-4da5-8922-42fd545f7347.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228600">
                <a:tc>
                  <a:txBody>
                    <a:bodyPr/>
                    <a:lstStyle/>
                    <a:p>
                      <a:r>
                        <a:t>Objet métier</a:t>
                      </a:r>
                    </a:p>
                  </a:txBody>
                  <a:tcPr/>
                </a:tc>
                <a:tc>
                  <a:txBody>
                    <a:bodyPr/>
                    <a:lstStyle/>
                    <a:p>
                      <a:r>
                        <a:t>Type</a:t>
                      </a:r>
                    </a:p>
                  </a:txBody>
                  <a:tcPr/>
                </a:tc>
                <a:tc>
                  <a:txBody>
                    <a:bodyPr/>
                    <a:lstStyle/>
                    <a:p>
                      <a:r>
                        <a:t>Impact</a:t>
                      </a:r>
                    </a:p>
                  </a:txBody>
                  <a:tcPr/>
                </a:tc>
              </a:tr>
              <a:tr h="228600">
                <a:tc>
                  <a:txBody>
                    <a:bodyPr/>
                    <a:lstStyle/>
                    <a:p>
                      <a:r>
                        <a:t>OM8 - Carrier invoice</a:t>
                      </a:r>
                    </a:p>
                  </a:txBody>
                  <a:tcPr/>
                </a:tc>
                <a:tc>
                  <a:txBody>
                    <a:bodyPr/>
                    <a:lstStyle/>
                    <a:p>
                      <a:r>
                        <a:t>Modification</a:t>
                      </a:r>
                    </a:p>
                  </a:txBody>
                  <a:tcPr/>
                </a:tc>
                <a:tc>
                  <a:txBody>
                    <a:bodyPr/>
                    <a:lstStyle/>
                    <a:p>
                      <a:r>
                        <a:t>None</a:t>
                      </a:r>
                    </a:p>
                  </a:txBody>
                  <a:tcPr/>
                </a:tc>
              </a:tr>
              <a:tr h="228600">
                <a:tc>
                  <a:txBody>
                    <a:bodyPr/>
                    <a:lstStyle/>
                    <a:p>
                      <a:r>
                        <a:t>OM6 - Customers</a:t>
                      </a:r>
                    </a:p>
                  </a:txBody>
                  <a:tcPr/>
                </a:tc>
                <a:tc>
                  <a:txBody>
                    <a:bodyPr/>
                    <a:lstStyle/>
                    <a:p>
                      <a:r>
                        <a:t>Modification</a:t>
                      </a:r>
                    </a:p>
                  </a:txBody>
                  <a:tcPr/>
                </a:tc>
                <a:tc>
                  <a:txBody>
                    <a:bodyPr/>
                    <a:lstStyle/>
                    <a:p>
                      <a:r>
                        <a:t>None</a:t>
                      </a:r>
                    </a:p>
                  </a:txBody>
                  <a:tcPr/>
                </a:tc>
              </a:tr>
              <a:tr h="228600">
                <a:tc>
                  <a:txBody>
                    <a:bodyPr/>
                    <a:lstStyle/>
                    <a:p>
                      <a:r>
                        <a:t>OM4 - Materials</a:t>
                      </a:r>
                    </a:p>
                  </a:txBody>
                  <a:tcPr/>
                </a:tc>
                <a:tc>
                  <a:txBody>
                    <a:bodyPr/>
                    <a:lstStyle/>
                    <a:p>
                      <a:r>
                        <a:t>Modification</a:t>
                      </a:r>
                    </a:p>
                  </a:txBody>
                  <a:tcPr/>
                </a:tc>
                <a:tc>
                  <a:txBody>
                    <a:bodyPr/>
                    <a:lstStyle/>
                    <a:p>
                      <a:r>
                        <a:t>None</a:t>
                      </a:r>
                    </a:p>
                  </a:txBody>
                  <a:tcPr/>
                </a:tc>
              </a:tr>
              <a:tr h="228600">
                <a:tc>
                  <a:txBody>
                    <a:bodyPr/>
                    <a:lstStyle/>
                    <a:p>
                      <a:r>
                        <a:t>OM11 - Outbound ASN</a:t>
                      </a:r>
                    </a:p>
                  </a:txBody>
                  <a:tcPr/>
                </a:tc>
                <a:tc>
                  <a:txBody>
                    <a:bodyPr/>
                    <a:lstStyle/>
                    <a:p>
                      <a:r>
                        <a:t>Modification</a:t>
                      </a:r>
                    </a:p>
                  </a:txBody>
                  <a:tcPr/>
                </a:tc>
                <a:tc>
                  <a:txBody>
                    <a:bodyPr/>
                    <a:lstStyle/>
                    <a:p>
                      <a:r>
                        <a:t>None</a:t>
                      </a:r>
                    </a:p>
                  </a:txBody>
                  <a:tcPr/>
                </a:tc>
              </a:tr>
              <a:tr h="228600">
                <a:tc>
                  <a:txBody>
                    <a:bodyPr/>
                    <a:lstStyle/>
                    <a:p>
                      <a:r>
                        <a:t>OM7 - Packaging instr</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Objet métier</a:t>
                      </a:r>
                    </a:p>
                  </a:txBody>
                  <a:tcPr/>
                </a:tc>
                <a:tc>
                  <a:txBody>
                    <a:bodyPr/>
                    <a:lstStyle/>
                    <a:p>
                      <a:r>
                        <a:t>Type</a:t>
                      </a:r>
                    </a:p>
                  </a:txBody>
                  <a:tcPr/>
                </a:tc>
                <a:tc>
                  <a:txBody>
                    <a:bodyPr/>
                    <a:lstStyle/>
                    <a:p>
                      <a:r>
                        <a:t>Impact</a:t>
                      </a:r>
                    </a:p>
                  </a:txBody>
                  <a:tcPr/>
                </a:tc>
              </a:tr>
              <a:tr h="342900">
                <a:tc>
                  <a:txBody>
                    <a:bodyPr/>
                    <a:lstStyle/>
                    <a:p>
                      <a:r>
                        <a:t>OM10 - Supplier firm demand</a:t>
                      </a:r>
                    </a:p>
                  </a:txBody>
                  <a:tcPr/>
                </a:tc>
                <a:tc>
                  <a:txBody>
                    <a:bodyPr/>
                    <a:lstStyle/>
                    <a:p>
                      <a:r>
                        <a:t>Modification</a:t>
                      </a:r>
                    </a:p>
                  </a:txBody>
                  <a:tcPr/>
                </a:tc>
                <a:tc>
                  <a:txBody>
                    <a:bodyPr/>
                    <a:lstStyle/>
                    <a:p>
                      <a:r>
                        <a:t>None</a:t>
                      </a:r>
                    </a:p>
                  </a:txBody>
                  <a:tcPr/>
                </a:tc>
              </a:tr>
              <a:tr h="342900">
                <a:tc>
                  <a:txBody>
                    <a:bodyPr/>
                    <a:lstStyle/>
                    <a:p>
                      <a:r>
                        <a:t>OM9 - Supplier forecast</a:t>
                      </a:r>
                    </a:p>
                  </a:txBody>
                  <a:tcPr/>
                </a:tc>
                <a:tc>
                  <a:txBody>
                    <a:bodyPr/>
                    <a:lstStyle/>
                    <a:p>
                      <a:r>
                        <a:t>Modification</a:t>
                      </a:r>
                    </a:p>
                  </a:txBody>
                  <a:tcPr/>
                </a:tc>
                <a:tc>
                  <a:txBody>
                    <a:bodyPr/>
                    <a:lstStyle/>
                    <a:p>
                      <a:r>
                        <a:t>None</a:t>
                      </a:r>
                    </a:p>
                  </a:txBody>
                  <a:tcPr/>
                </a:tc>
              </a:tr>
              <a:tr h="342900">
                <a:tc>
                  <a:txBody>
                    <a:bodyPr/>
                    <a:lstStyle/>
                    <a:p>
                      <a:r>
                        <a:t>OM5 - Suppliers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9b36661a-23cb-495d-a45c-3ea6719bbd2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228600">
                <a:tc>
                  <a:txBody>
                    <a:bodyPr/>
                    <a:lstStyle/>
                    <a:p>
                      <a:r>
                        <a:t>Flux logique</a:t>
                      </a:r>
                    </a:p>
                  </a:txBody>
                  <a:tcPr/>
                </a:tc>
                <a:tc>
                  <a:txBody>
                    <a:bodyPr/>
                    <a:lstStyle/>
                    <a:p>
                      <a:r>
                        <a:t>Type</a:t>
                      </a:r>
                    </a:p>
                  </a:txBody>
                  <a:tcPr/>
                </a:tc>
                <a:tc>
                  <a:txBody>
                    <a:bodyPr/>
                    <a:lstStyle/>
                    <a:p>
                      <a:r>
                        <a:t>Impact</a:t>
                      </a:r>
                    </a:p>
                  </a:txBody>
                  <a:tcPr/>
                </a:tc>
              </a:tr>
              <a:tr h="228600">
                <a:tc>
                  <a:txBody>
                    <a:bodyPr/>
                    <a:lstStyle/>
                    <a:p>
                      <a:r>
                        <a:t>FLOG9 - Carrier Invoice (4Flow -&gt; BOOMI)</a:t>
                      </a:r>
                    </a:p>
                  </a:txBody>
                  <a:tcPr/>
                </a:tc>
                <a:tc>
                  <a:txBody>
                    <a:bodyPr/>
                    <a:lstStyle/>
                    <a:p>
                      <a:r>
                        <a:t>Modification</a:t>
                      </a:r>
                    </a:p>
                  </a:txBody>
                  <a:tcPr/>
                </a:tc>
                <a:tc>
                  <a:txBody>
                    <a:bodyPr/>
                    <a:lstStyle/>
                    <a:p>
                      <a:r>
                        <a:t>None</a:t>
                      </a:r>
                    </a:p>
                  </a:txBody>
                  <a:tcPr/>
                </a:tc>
              </a:tr>
              <a:tr h="228600">
                <a:tc>
                  <a:txBody>
                    <a:bodyPr/>
                    <a:lstStyle/>
                    <a:p>
                      <a:r>
                        <a:t>FLOG10 - Carrier invoice (BOOMI -&gt; SAP ECC6 Exterior)</a:t>
                      </a:r>
                    </a:p>
                  </a:txBody>
                  <a:tcPr/>
                </a:tc>
                <a:tc>
                  <a:txBody>
                    <a:bodyPr/>
                    <a:lstStyle/>
                    <a:p>
                      <a:r>
                        <a:t>Modification</a:t>
                      </a:r>
                    </a:p>
                  </a:txBody>
                  <a:tcPr/>
                </a:tc>
                <a:tc>
                  <a:txBody>
                    <a:bodyPr/>
                    <a:lstStyle/>
                    <a:p>
                      <a:r>
                        <a:t>None</a:t>
                      </a:r>
                    </a:p>
                  </a:txBody>
                  <a:tcPr/>
                </a:tc>
              </a:tr>
              <a:tr h="228600">
                <a:tc>
                  <a:txBody>
                    <a:bodyPr/>
                    <a:lstStyle/>
                    <a:p>
                      <a:r>
                        <a:t>FLOG18 - Empty Packaging ASN (EDI Exterior -&gt; 4Flow)</a:t>
                      </a:r>
                    </a:p>
                  </a:txBody>
                  <a:tcPr/>
                </a:tc>
                <a:tc>
                  <a:txBody>
                    <a:bodyPr/>
                    <a:lstStyle/>
                    <a:p>
                      <a:r>
                        <a:t>Modification</a:t>
                      </a:r>
                    </a:p>
                  </a:txBody>
                  <a:tcPr/>
                </a:tc>
                <a:tc>
                  <a:txBody>
                    <a:bodyPr/>
                    <a:lstStyle/>
                    <a:p>
                      <a:r>
                        <a:t>None</a:t>
                      </a:r>
                    </a:p>
                  </a:txBody>
                  <a:tcPr/>
                </a:tc>
              </a:tr>
              <a:tr h="228600">
                <a:tc>
                  <a:txBody>
                    <a:bodyPr/>
                    <a:lstStyle/>
                    <a:p>
                      <a:r>
                        <a:t>FLOG17 - Empty Packaging ASN (SAP ECC6 Exterior -&gt; EDI Exterior)</a:t>
                      </a:r>
                    </a:p>
                  </a:txBody>
                  <a:tcPr/>
                </a:tc>
                <a:tc>
                  <a:txBody>
                    <a:bodyPr/>
                    <a:lstStyle/>
                    <a:p>
                      <a:r>
                        <a:t>Modification</a:t>
                      </a:r>
                    </a:p>
                  </a:txBody>
                  <a:tcPr/>
                </a:tc>
                <a:tc>
                  <a:txBody>
                    <a:bodyPr/>
                    <a:lstStyle/>
                    <a:p>
                      <a:r>
                        <a:t>None</a:t>
                      </a:r>
                    </a:p>
                  </a:txBody>
                  <a:tcPr/>
                </a:tc>
              </a:tr>
              <a:tr h="228600">
                <a:tc>
                  <a:txBody>
                    <a:bodyPr/>
                    <a:lstStyle/>
                    <a:p>
                      <a:r>
                        <a:t>FLOG3 - MD Customers (SAP ECC6 Exterior -&gt; BOOMI)</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228600">
                <a:tc>
                  <a:txBody>
                    <a:bodyPr/>
                    <a:lstStyle/>
                    <a:p>
                      <a:r>
                        <a:t>Flux logique</a:t>
                      </a:r>
                    </a:p>
                  </a:txBody>
                  <a:tcPr/>
                </a:tc>
                <a:tc>
                  <a:txBody>
                    <a:bodyPr/>
                    <a:lstStyle/>
                    <a:p>
                      <a:r>
                        <a:t>Type</a:t>
                      </a:r>
                    </a:p>
                  </a:txBody>
                  <a:tcPr/>
                </a:tc>
                <a:tc>
                  <a:txBody>
                    <a:bodyPr/>
                    <a:lstStyle/>
                    <a:p>
                      <a:r>
                        <a:t>Impact</a:t>
                      </a:r>
                    </a:p>
                  </a:txBody>
                  <a:tcPr/>
                </a:tc>
              </a:tr>
              <a:tr h="228600">
                <a:tc>
                  <a:txBody>
                    <a:bodyPr/>
                    <a:lstStyle/>
                    <a:p>
                      <a:r>
                        <a:t>FLOG5 - MD Customers (BOOMI -&gt; 4Flow)</a:t>
                      </a:r>
                    </a:p>
                  </a:txBody>
                  <a:tcPr/>
                </a:tc>
                <a:tc>
                  <a:txBody>
                    <a:bodyPr/>
                    <a:lstStyle/>
                    <a:p>
                      <a:r>
                        <a:t>Modification</a:t>
                      </a:r>
                    </a:p>
                  </a:txBody>
                  <a:tcPr/>
                </a:tc>
                <a:tc>
                  <a:txBody>
                    <a:bodyPr/>
                    <a:lstStyle/>
                    <a:p>
                      <a:r>
                        <a:t>None</a:t>
                      </a:r>
                    </a:p>
                  </a:txBody>
                  <a:tcPr/>
                </a:tc>
              </a:tr>
              <a:tr h="228600">
                <a:tc>
                  <a:txBody>
                    <a:bodyPr/>
                    <a:lstStyle/>
                    <a:p>
                      <a:r>
                        <a:t>FLOG1 - MD Materials (SAP ECC6 Exterior -&gt; BOOMI)</a:t>
                      </a:r>
                    </a:p>
                  </a:txBody>
                  <a:tcPr/>
                </a:tc>
                <a:tc>
                  <a:txBody>
                    <a:bodyPr/>
                    <a:lstStyle/>
                    <a:p>
                      <a:r>
                        <a:t>Modification</a:t>
                      </a:r>
                    </a:p>
                  </a:txBody>
                  <a:tcPr/>
                </a:tc>
                <a:tc>
                  <a:txBody>
                    <a:bodyPr/>
                    <a:lstStyle/>
                    <a:p>
                      <a:r>
                        <a:t>None</a:t>
                      </a:r>
                    </a:p>
                  </a:txBody>
                  <a:tcPr/>
                </a:tc>
              </a:tr>
              <a:tr h="228600">
                <a:tc>
                  <a:txBody>
                    <a:bodyPr/>
                    <a:lstStyle/>
                    <a:p>
                      <a:r>
                        <a:t>FLOG6 - MD Materials (BOOMI -&gt; 4Flow)</a:t>
                      </a:r>
                    </a:p>
                  </a:txBody>
                  <a:tcPr/>
                </a:tc>
                <a:tc>
                  <a:txBody>
                    <a:bodyPr/>
                    <a:lstStyle/>
                    <a:p>
                      <a:r>
                        <a:t>Modification</a:t>
                      </a:r>
                    </a:p>
                  </a:txBody>
                  <a:tcPr/>
                </a:tc>
                <a:tc>
                  <a:txBody>
                    <a:bodyPr/>
                    <a:lstStyle/>
                    <a:p>
                      <a:r>
                        <a:t>None</a:t>
                      </a:r>
                    </a:p>
                  </a:txBody>
                  <a:tcPr/>
                </a:tc>
              </a:tr>
              <a:tr h="228600">
                <a:tc>
                  <a:txBody>
                    <a:bodyPr/>
                    <a:lstStyle/>
                    <a:p>
                      <a:r>
                        <a:t>FLOG4 - MD Packaging instr (SAP ECC6 Exterior -&gt; BOOMI)</a:t>
                      </a:r>
                    </a:p>
                  </a:txBody>
                  <a:tcPr/>
                </a:tc>
                <a:tc>
                  <a:txBody>
                    <a:bodyPr/>
                    <a:lstStyle/>
                    <a:p>
                      <a:r>
                        <a:t>Modification</a:t>
                      </a:r>
                    </a:p>
                  </a:txBody>
                  <a:tcPr/>
                </a:tc>
                <a:tc>
                  <a:txBody>
                    <a:bodyPr/>
                    <a:lstStyle/>
                    <a:p>
                      <a:r>
                        <a:t>None</a:t>
                      </a:r>
                    </a:p>
                  </a:txBody>
                  <a:tcPr/>
                </a:tc>
              </a:tr>
              <a:tr h="228600">
                <a:tc>
                  <a:txBody>
                    <a:bodyPr/>
                    <a:lstStyle/>
                    <a:p>
                      <a:r>
                        <a:t>FLOG8 - MD Packaging instr (BOOMI -&gt; 4Flow)</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228600">
                <a:tc>
                  <a:txBody>
                    <a:bodyPr/>
                    <a:lstStyle/>
                    <a:p>
                      <a:r>
                        <a:t>Flux logique</a:t>
                      </a:r>
                    </a:p>
                  </a:txBody>
                  <a:tcPr/>
                </a:tc>
                <a:tc>
                  <a:txBody>
                    <a:bodyPr/>
                    <a:lstStyle/>
                    <a:p>
                      <a:r>
                        <a:t>Type</a:t>
                      </a:r>
                    </a:p>
                  </a:txBody>
                  <a:tcPr/>
                </a:tc>
                <a:tc>
                  <a:txBody>
                    <a:bodyPr/>
                    <a:lstStyle/>
                    <a:p>
                      <a:r>
                        <a:t>Impact</a:t>
                      </a:r>
                    </a:p>
                  </a:txBody>
                  <a:tcPr/>
                </a:tc>
              </a:tr>
              <a:tr h="228600">
                <a:tc>
                  <a:txBody>
                    <a:bodyPr/>
                    <a:lstStyle/>
                    <a:p>
                      <a:r>
                        <a:t>FLOG2 - MD Suppliers (SAP ECC6 Exterior -&gt; BOOMI)</a:t>
                      </a:r>
                    </a:p>
                  </a:txBody>
                  <a:tcPr/>
                </a:tc>
                <a:tc>
                  <a:txBody>
                    <a:bodyPr/>
                    <a:lstStyle/>
                    <a:p>
                      <a:r>
                        <a:t>Modification</a:t>
                      </a:r>
                    </a:p>
                  </a:txBody>
                  <a:tcPr/>
                </a:tc>
                <a:tc>
                  <a:txBody>
                    <a:bodyPr/>
                    <a:lstStyle/>
                    <a:p>
                      <a:r>
                        <a:t>None</a:t>
                      </a:r>
                    </a:p>
                  </a:txBody>
                  <a:tcPr/>
                </a:tc>
              </a:tr>
              <a:tr h="228600">
                <a:tc>
                  <a:txBody>
                    <a:bodyPr/>
                    <a:lstStyle/>
                    <a:p>
                      <a:r>
                        <a:t>FLOG7 - MS Suppliers (BOOMI -&gt; 4Flow)</a:t>
                      </a:r>
                    </a:p>
                  </a:txBody>
                  <a:tcPr/>
                </a:tc>
                <a:tc>
                  <a:txBody>
                    <a:bodyPr/>
                    <a:lstStyle/>
                    <a:p>
                      <a:r>
                        <a:t>Modification</a:t>
                      </a:r>
                    </a:p>
                  </a:txBody>
                  <a:tcPr/>
                </a:tc>
                <a:tc>
                  <a:txBody>
                    <a:bodyPr/>
                    <a:lstStyle/>
                    <a:p>
                      <a:r>
                        <a:t>None</a:t>
                      </a:r>
                    </a:p>
                  </a:txBody>
                  <a:tcPr/>
                </a:tc>
              </a:tr>
              <a:tr h="228600">
                <a:tc>
                  <a:txBody>
                    <a:bodyPr/>
                    <a:lstStyle/>
                    <a:p>
                      <a:r>
                        <a:t>FLOG16 - Plant to Plant ASN (EDI Exterior -&gt; 4Flow)</a:t>
                      </a:r>
                    </a:p>
                  </a:txBody>
                  <a:tcPr/>
                </a:tc>
                <a:tc>
                  <a:txBody>
                    <a:bodyPr/>
                    <a:lstStyle/>
                    <a:p>
                      <a:r>
                        <a:t>Modification</a:t>
                      </a:r>
                    </a:p>
                  </a:txBody>
                  <a:tcPr/>
                </a:tc>
                <a:tc>
                  <a:txBody>
                    <a:bodyPr/>
                    <a:lstStyle/>
                    <a:p>
                      <a:r>
                        <a:t>None</a:t>
                      </a:r>
                    </a:p>
                  </a:txBody>
                  <a:tcPr/>
                </a:tc>
              </a:tr>
              <a:tr h="228600">
                <a:tc>
                  <a:txBody>
                    <a:bodyPr/>
                    <a:lstStyle/>
                    <a:p>
                      <a:r>
                        <a:t>FLOG15 - Plant to Plant ASN (SAP ECC6 Exterior -&gt; EDI Exterior)</a:t>
                      </a:r>
                    </a:p>
                  </a:txBody>
                  <a:tcPr/>
                </a:tc>
                <a:tc>
                  <a:txBody>
                    <a:bodyPr/>
                    <a:lstStyle/>
                    <a:p>
                      <a:r>
                        <a:t>Modification</a:t>
                      </a:r>
                    </a:p>
                  </a:txBody>
                  <a:tcPr/>
                </a:tc>
                <a:tc>
                  <a:txBody>
                    <a:bodyPr/>
                    <a:lstStyle/>
                    <a:p>
                      <a:r>
                        <a:t>None</a:t>
                      </a:r>
                    </a:p>
                  </a:txBody>
                  <a:tcPr/>
                </a:tc>
              </a:tr>
              <a:tr h="228600">
                <a:tc>
                  <a:txBody>
                    <a:bodyPr/>
                    <a:lstStyle/>
                    <a:p>
                      <a:r>
                        <a:t>FLOG14 - Supplier Firm Demand (EDI Exterior -&gt; 4Flow)</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Flux logique</a:t>
                      </a:r>
                    </a:p>
                  </a:txBody>
                  <a:tcPr/>
                </a:tc>
                <a:tc>
                  <a:txBody>
                    <a:bodyPr/>
                    <a:lstStyle/>
                    <a:p>
                      <a:r>
                        <a:t>Type</a:t>
                      </a:r>
                    </a:p>
                  </a:txBody>
                  <a:tcPr/>
                </a:tc>
                <a:tc>
                  <a:txBody>
                    <a:bodyPr/>
                    <a:lstStyle/>
                    <a:p>
                      <a:r>
                        <a:t>Impact</a:t>
                      </a:r>
                    </a:p>
                  </a:txBody>
                  <a:tcPr/>
                </a:tc>
              </a:tr>
              <a:tr h="342900">
                <a:tc>
                  <a:txBody>
                    <a:bodyPr/>
                    <a:lstStyle/>
                    <a:p>
                      <a:r>
                        <a:t>FLOG13 - Supplier Firm Demand (SAP ECC6 Exterior -&gt; EDI Exterior)</a:t>
                      </a:r>
                    </a:p>
                  </a:txBody>
                  <a:tcPr/>
                </a:tc>
                <a:tc>
                  <a:txBody>
                    <a:bodyPr/>
                    <a:lstStyle/>
                    <a:p>
                      <a:r>
                        <a:t>Modification</a:t>
                      </a:r>
                    </a:p>
                  </a:txBody>
                  <a:tcPr/>
                </a:tc>
                <a:tc>
                  <a:txBody>
                    <a:bodyPr/>
                    <a:lstStyle/>
                    <a:p>
                      <a:r>
                        <a:t>None</a:t>
                      </a:r>
                    </a:p>
                  </a:txBody>
                  <a:tcPr/>
                </a:tc>
              </a:tr>
              <a:tr h="342900">
                <a:tc>
                  <a:txBody>
                    <a:bodyPr/>
                    <a:lstStyle/>
                    <a:p>
                      <a:r>
                        <a:t>FLOG12 - Supplier Forecast (EDI Exterior -&gt; 4Flow)</a:t>
                      </a:r>
                    </a:p>
                  </a:txBody>
                  <a:tcPr/>
                </a:tc>
                <a:tc>
                  <a:txBody>
                    <a:bodyPr/>
                    <a:lstStyle/>
                    <a:p>
                      <a:r>
                        <a:t>Modification</a:t>
                      </a:r>
                    </a:p>
                  </a:txBody>
                  <a:tcPr/>
                </a:tc>
                <a:tc>
                  <a:txBody>
                    <a:bodyPr/>
                    <a:lstStyle/>
                    <a:p>
                      <a:r>
                        <a:t>None</a:t>
                      </a:r>
                    </a:p>
                  </a:txBody>
                  <a:tcPr/>
                </a:tc>
              </a:tr>
              <a:tr h="342900">
                <a:tc>
                  <a:txBody>
                    <a:bodyPr/>
                    <a:lstStyle/>
                    <a:p>
                      <a:r>
                        <a:t>FLOG11 - Supplier Forecast (SAP ECC6 Exterior -&gt; EDI Exterior)</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