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 Id="rId32" Type="http://schemas.openxmlformats.org/officeDocument/2006/relationships/slide" Target="slides/slide2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04/05/2026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456172"/>
            <a:ext cx="9144000" cy="1099271"/>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165620"/>
            <a:ext cx="9144000" cy="1655762"/>
          </a:xfrm>
        </p:spPr>
        <p:txBody>
          <a:bodyPr>
            <a:noAutofit/>
          </a:bodyPr>
          <a:lstStyle>
            <a:lvl1pPr marL="0" indent="0" algn="ctr">
              <a:buNone/>
              <a:defRPr sz="4400" b="1">
                <a:solidFill>
                  <a:schemeClr val="tx2">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fr-FR" dirty="0"/>
          </a:p>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04/05/2026</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0">
                <a:solidFill>
                  <a:schemeClr val="tx1"/>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04/05/2026</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04/05/2026</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04/05/2026</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04/05/2026</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04/05/2026</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04/05/2026</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04/05/2026</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04/05/2026</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04/05/2026</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04/05/2026</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04/05/2026</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400" b="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normAutofit/>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04/05/2026</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ctrTitle"/>
          </p:nvPr>
        </p:nvSpPr>
        <p:spPr/>
        <p:txBody>
          <a:bodyPr/>
          <a:lstStyle/>
          <a:p>
            <a:r>
              <a:t>Dossier Architecture Général</a:t>
            </a:r>
          </a:p>
        </p:txBody>
      </p:sp>
      <p:sp>
        <p:nvSpPr>
          <p:cNvPr id="3" name="Subtitle 2"/>
          <p:cNvSpPr>
            <a:spLocks noGrp="1"/>
          </p:cNvSpPr>
          <p:nvPr>
            <p:ph type="subTitle" idx="1"/>
          </p:nvPr>
        </p:nvSpPr>
        <p:spPr/>
        <p:txBody>
          <a:bodyPr/>
          <a:lstStyle/>
          <a:p>
            <a:r>
              <a:t>PRO1 - TMS</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Train 1</a:t>
            </a:r>
          </a:p>
          <a:p>
            <a:r>
              <a:t>Méteo: Moyenne</a:t>
            </a:r>
          </a:p>
          <a:p>
            <a:r>
              <a:t>Taux avancement global estimé: 5%</a:t>
            </a:r>
          </a:p>
          <a:p>
            <a:r>
              <a:t>Taux avancement délai: 5%</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Date de début: 2025-06-01</a:t>
            </a:r>
          </a:p>
          <a:p>
            <a:r>
              <a:t>Date de fin estimée: 2026-09-30</a:t>
            </a:r>
          </a:p>
          <a:p>
            <a:r>
              <a:t>Date de fin réelle: 2026-06-06</a:t>
            </a:r>
          </a:p>
          <a:p>
            <a:r>
              <a:t>Budget OPEX estimé: 200</a:t>
            </a:r>
          </a:p>
          <a:p>
            <a:r>
              <a:t>Budget OPEX réel: 250</a:t>
            </a:r>
          </a:p>
          <a:p>
            <a:r>
              <a:t>Budget CAPEX estimé: 300</a:t>
            </a:r>
          </a:p>
          <a:p>
            <a:r>
              <a:t>Budget CAPEX réel: 350</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Contributeurs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Entité</a:t>
                      </a:r>
                    </a:p>
                  </a:txBody>
                  <a:tcPr/>
                </a:tc>
                <a:tc>
                  <a:txBody>
                    <a:bodyPr/>
                    <a:lstStyle/>
                    <a:p>
                      <a:r>
                        <a:t>Acteur</a:t>
                      </a:r>
                    </a:p>
                  </a:txBody>
                  <a:tcPr/>
                </a:tc>
                <a:tc>
                  <a:txBody>
                    <a:bodyPr/>
                    <a:lstStyle/>
                    <a:p>
                      <a:r>
                        <a:t>Rôle</a:t>
                      </a:r>
                    </a:p>
                  </a:txBody>
                  <a:tcPr/>
                </a:tc>
              </a:tr>
              <a:tr h="685800">
                <a:tc>
                  <a:txBody>
                    <a:bodyPr/>
                    <a:lstStyle/>
                    <a:p>
                      <a:r>
                        <a:t>ENT1 - VT Supply Chain (Interne)</a:t>
                      </a:r>
                    </a:p>
                  </a:txBody>
                  <a:tcPr/>
                </a:tc>
                <a:tc>
                  <a:txBody>
                    <a:bodyPr/>
                    <a:lstStyle/>
                    <a:p>
                      <a:r>
                        <a:t>Courseaux David</a:t>
                      </a:r>
                    </a:p>
                  </a:txBody>
                  <a:tcPr/>
                </a:tc>
                <a:tc>
                  <a:txBody>
                    <a:bodyPr/>
                    <a:lstStyle/>
                    <a:p>
                      <a:r>
                        <a:t>Architecte domain</a:t>
                      </a:r>
                    </a:p>
                  </a:txBody>
                  <a:tcPr/>
                </a:tc>
              </a:tr>
            </a:tbl>
          </a:graphicData>
        </a:graphic>
      </p:graphicFrame>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ADR</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4572000"/>
                <a:gridCol w="6400800"/>
              </a:tblGrid>
              <a:tr h="685800">
                <a:tc>
                  <a:txBody>
                    <a:bodyPr/>
                    <a:lstStyle/>
                    <a:p>
                      <a:r>
                        <a:t>ADR</a:t>
                      </a:r>
                    </a:p>
                  </a:txBody>
                  <a:tcPr/>
                </a:tc>
                <a:tc>
                  <a:txBody>
                    <a:bodyPr/>
                    <a:lstStyle/>
                    <a:p>
                      <a:r>
                        <a:t>Description</a:t>
                      </a:r>
                    </a:p>
                  </a:txBody>
                  <a:tcPr/>
                </a:tc>
              </a:tr>
              <a:tr h="685800">
                <a:tc>
                  <a:txBody>
                    <a:bodyPr/>
                    <a:lstStyle/>
                    <a:p>
                      <a:r>
                        <a:t>ADR1 - ADR</a:t>
                      </a:r>
                    </a:p>
                  </a:txBody>
                  <a:tcPr/>
                </a:tc>
                <a:tc>
                  <a:txBody>
                    <a:bodyPr/>
                    <a:lstStyle/>
                    <a:p>
                      <a:r>
                        <a:t>Mon ADR</a:t>
                      </a:r>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Key results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Key result</a:t>
                      </a:r>
                    </a:p>
                  </a:txBody>
                  <a:tcPr/>
                </a:tc>
                <a:tc>
                  <a:txBody>
                    <a:bodyPr/>
                    <a:lstStyle/>
                    <a:p>
                      <a:r>
                        <a:t>Description</a:t>
                      </a:r>
                    </a:p>
                  </a:txBody>
                  <a:tcPr/>
                </a:tc>
                <a:tc>
                  <a:txBody>
                    <a:bodyPr/>
                    <a:lstStyle/>
                    <a:p>
                      <a:r>
                        <a:t>Type</a:t>
                      </a:r>
                    </a:p>
                  </a:txBody>
                  <a:tcPr/>
                </a:tc>
              </a:tr>
              <a:tr h="685800">
                <a:tc>
                  <a:txBody>
                    <a:bodyPr/>
                    <a:lstStyle/>
                    <a:p>
                      <a:r>
                        <a:t>ECART1 - Key result</a:t>
                      </a:r>
                    </a:p>
                  </a:txBody>
                  <a:tcPr/>
                </a:tc>
                <a:tc>
                  <a:txBody>
                    <a:bodyPr/>
                    <a:lstStyle/>
                    <a:p>
                      <a:r>
                        <a:t>This is a key result</a:t>
                      </a:r>
                    </a:p>
                  </a:txBody>
                  <a:tcPr/>
                </a:tc>
                <a:tc>
                  <a:txBody>
                    <a:bodyPr/>
                    <a:lstStyle/>
                    <a:p>
                      <a:r>
                        <a:t>Fonctionnel</a:t>
                      </a:r>
                    </a:p>
                  </a:txBody>
                  <a:tcPr/>
                </a:tc>
              </a:tr>
            </a:tbl>
          </a:graphicData>
        </a:graphic>
      </p:graphicFrame>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4572000"/>
                <a:gridCol w="6400800"/>
              </a:tblGrid>
              <a:tr h="685800">
                <a:tc>
                  <a:txBody>
                    <a:bodyPr/>
                    <a:lstStyle/>
                    <a:p>
                      <a:r>
                        <a:t>Description</a:t>
                      </a:r>
                    </a:p>
                  </a:txBody>
                  <a:tcPr/>
                </a:tc>
                <a:tc>
                  <a:txBody>
                    <a:bodyPr/>
                    <a:lstStyle/>
                    <a:p/>
                  </a:txBody>
                  <a:tcPr/>
                </a:tc>
              </a:tr>
              <a:tr h="685800">
                <a:tc>
                  <a:txBody>
                    <a:bodyPr/>
                    <a:lstStyle/>
                    <a:p>
                      <a:r>
                        <a:t>PROCESS1 - Processus</a:t>
                      </a:r>
                    </a:p>
                  </a:txBody>
                  <a:tcPr/>
                </a:tc>
                <a:tc>
                  <a:txBody>
                    <a:bodyPr/>
                    <a:lstStyle/>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Processus</a:t>
            </a:r>
          </a:p>
        </p:txBody>
      </p:sp>
      <p:pic>
        <p:nvPicPr>
          <p:cNvPr id="3" name="Picture 2" descr="default.png"/>
          <p:cNvPicPr>
            <a:picLocks noChangeAspect="1"/>
          </p:cNvPicPr>
          <p:nvPr/>
        </p:nvPicPr>
        <p:blipFill>
          <a:blip r:embed="rId2"/>
          <a:stretch>
            <a:fillRect/>
          </a:stretch>
        </p:blipFill>
        <p:spPr>
          <a:xfrm>
            <a:off x="457200" y="1828800"/>
            <a:ext cx="11277600" cy="2697990"/>
          </a:xfrm>
          <a:prstGeom prst="rect">
            <a:avLst/>
          </a:prstGeom>
        </p:spPr>
      </p:pic>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Adhérences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1828800"/>
                <a:gridCol w="5486400"/>
              </a:tblGrid>
              <a:tr h="457200">
                <a:tc>
                  <a:txBody>
                    <a:bodyPr/>
                    <a:lstStyle/>
                    <a:p>
                      <a:r>
                        <a:t>Projet</a:t>
                      </a:r>
                    </a:p>
                  </a:txBody>
                  <a:tcPr/>
                </a:tc>
                <a:tc>
                  <a:txBody>
                    <a:bodyPr/>
                    <a:lstStyle/>
                    <a:p>
                      <a:r>
                        <a:t>Type</a:t>
                      </a:r>
                    </a:p>
                  </a:txBody>
                  <a:tcPr/>
                </a:tc>
                <a:tc>
                  <a:txBody>
                    <a:bodyPr/>
                    <a:lstStyle/>
                    <a:p>
                      <a:r>
                        <a:t>Impact</a:t>
                      </a:r>
                    </a:p>
                  </a:txBody>
                  <a:tcPr/>
                </a:tc>
              </a:tr>
              <a:tr h="457200">
                <a:tc>
                  <a:txBody>
                    <a:bodyPr/>
                    <a:lstStyle/>
                    <a:p>
                      <a:r>
                        <a:t>PRO1 - TMS</a:t>
                      </a:r>
                    </a:p>
                  </a:txBody>
                  <a:tcPr/>
                </a:tc>
                <a:tc>
                  <a:txBody>
                    <a:bodyPr/>
                    <a:lstStyle/>
                    <a:p>
                      <a:r>
                        <a:t>Projet interne</a:t>
                      </a:r>
                    </a:p>
                  </a:txBody>
                  <a:tcPr/>
                </a:tc>
                <a:tc>
                  <a:txBody>
                    <a:bodyPr/>
                    <a:lstStyle/>
                    <a:p>
                      <a:r>
                        <a:t>Impact on itself ;-)</a:t>
                      </a:r>
                    </a:p>
                  </a:txBody>
                  <a:tcPr/>
                </a:tc>
              </a:tr>
              <a:tr h="457200">
                <a:tc>
                  <a:txBody>
                    <a:bodyPr/>
                    <a:lstStyle/>
                    <a:p>
                      <a:r>
                        <a:t>External project - An external project</a:t>
                      </a:r>
                    </a:p>
                  </a:txBody>
                  <a:tcPr/>
                </a:tc>
                <a:tc>
                  <a:txBody>
                    <a:bodyPr/>
                    <a:lstStyle/>
                    <a:p>
                      <a:r>
                        <a:t>Projet externe</a:t>
                      </a:r>
                    </a:p>
                  </a:txBody>
                  <a:tcPr/>
                </a:tc>
                <a:tc>
                  <a:txBody>
                    <a:bodyPr/>
                    <a:lstStyle/>
                    <a:p>
                      <a:r>
                        <a:t>Has impact on TMS project</a:t>
                      </a:r>
                    </a:p>
                  </a:txBody>
                  <a:tcPr/>
                </a:tc>
              </a:tr>
            </a:tbl>
          </a:graphicData>
        </a:graphic>
      </p:graphicFrame>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Ceci est la démarche de mon projet </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Contraintes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4572000"/>
                <a:gridCol w="6400800"/>
              </a:tblGrid>
              <a:tr h="685800">
                <a:tc>
                  <a:txBody>
                    <a:bodyPr/>
                    <a:lstStyle/>
                    <a:p>
                      <a:r>
                        <a:t>Contrainte</a:t>
                      </a:r>
                    </a:p>
                  </a:txBody>
                  <a:tcPr/>
                </a:tc>
                <a:tc>
                  <a:txBody>
                    <a:bodyPr/>
                    <a:lstStyle/>
                    <a:p>
                      <a:r>
                        <a:t>Description</a:t>
                      </a:r>
                    </a:p>
                  </a:txBody>
                  <a:tcPr/>
                </a:tc>
              </a:tr>
              <a:tr h="685800">
                <a:tc>
                  <a:txBody>
                    <a:bodyPr/>
                    <a:lstStyle/>
                    <a:p>
                      <a:r>
                        <a:t>PROCONT1 - Constraint</a:t>
                      </a:r>
                    </a:p>
                  </a:txBody>
                  <a:tcPr/>
                </a:tc>
                <a:tc>
                  <a:txBody>
                    <a:bodyPr/>
                    <a:lstStyle/>
                    <a:p>
                      <a:r>
                        <a:t>A constraint</a:t>
                      </a:r>
                    </a:p>
                  </a:txBody>
                  <a:tcPr/>
                </a:tc>
              </a:tr>
            </a:tbl>
          </a:graphicData>
        </a:graphic>
      </p:graphicFrame>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1828800"/>
                <a:gridCol w="5486400"/>
              </a:tblGrid>
              <a:tr h="342900">
                <a:tc>
                  <a:txBody>
                    <a:bodyPr/>
                    <a:lstStyle/>
                    <a:p>
                      <a:r>
                        <a:t>Exigence</a:t>
                      </a:r>
                    </a:p>
                  </a:txBody>
                  <a:tcPr/>
                </a:tc>
                <a:tc>
                  <a:txBody>
                    <a:bodyPr/>
                    <a:lstStyle/>
                    <a:p>
                      <a:r>
                        <a:t>Type</a:t>
                      </a:r>
                    </a:p>
                  </a:txBody>
                  <a:tcPr/>
                </a:tc>
                <a:tc>
                  <a:txBody>
                    <a:bodyPr/>
                    <a:lstStyle/>
                    <a:p>
                      <a:r>
                        <a:t>Description</a:t>
                      </a:r>
                    </a:p>
                  </a:txBody>
                  <a:tcPr/>
                </a:tc>
              </a:tr>
              <a:tr h="342900">
                <a:tc>
                  <a:txBody>
                    <a:bodyPr/>
                    <a:lstStyle/>
                    <a:p>
                      <a:r>
                        <a:t>PROEX1</a:t>
                      </a:r>
                    </a:p>
                  </a:txBody>
                  <a:tcPr/>
                </a:tc>
                <a:tc>
                  <a:txBody>
                    <a:bodyPr/>
                    <a:lstStyle/>
                    <a:p>
                      <a:r>
                        <a:t>Non fonctionnelle</a:t>
                      </a:r>
                    </a:p>
                  </a:txBody>
                  <a:tcPr/>
                </a:tc>
                <a:tc>
                  <a:txBody>
                    <a:bodyPr/>
                    <a:lstStyle/>
                    <a:p>
                      <a:r>
                        <a:t>User characteristics: Users can access the solution via a web portal from a PC, laptop, or tablet. External partners use only the web portal, while admin users have direct access (e.g., SSH).</a:t>
                      </a:r>
                    </a:p>
                  </a:txBody>
                  <a:tcPr/>
                </a:tc>
              </a:tr>
              <a:tr h="342900">
                <a:tc>
                  <a:txBody>
                    <a:bodyPr/>
                    <a:lstStyle/>
                    <a:p>
                      <a:r>
                        <a:t>PROEX2</a:t>
                      </a:r>
                    </a:p>
                  </a:txBody>
                  <a:tcPr/>
                </a:tc>
                <a:tc>
                  <a:txBody>
                    <a:bodyPr/>
                    <a:lstStyle/>
                    <a:p>
                      <a:r>
                        <a:t>Non fonctionnelle</a:t>
                      </a:r>
                    </a:p>
                  </a:txBody>
                  <a:tcPr/>
                </a:tc>
                <a:tc>
                  <a:txBody>
                    <a:bodyPr/>
                    <a:lstStyle/>
                    <a:p>
                      <a:r>
                        <a:t>Location characteristics: The solution is intended for global deployment, with initial rollout in the following order: Mexico, US/Canada, EMEA, APAC, and SAO.</a:t>
                      </a:r>
                    </a:p>
                  </a:txBody>
                  <a:tcPr/>
                </a:tc>
              </a:tr>
              <a:tr h="342900">
                <a:tc>
                  <a:txBody>
                    <a:bodyPr/>
                    <a:lstStyle/>
                    <a:p>
                      <a:r>
                        <a:t>PROEX3</a:t>
                      </a:r>
                    </a:p>
                  </a:txBody>
                  <a:tcPr/>
                </a:tc>
                <a:tc>
                  <a:txBody>
                    <a:bodyPr/>
                    <a:lstStyle/>
                    <a:p>
                      <a:r>
                        <a:t>Non fonctionnelle</a:t>
                      </a:r>
                    </a:p>
                  </a:txBody>
                  <a:tcPr/>
                </a:tc>
                <a:tc>
                  <a:txBody>
                    <a:bodyPr/>
                    <a:lstStyle/>
                    <a:p>
                      <a:r>
                        <a:t>Load characteristics: Shipment volume will increase over time (approx.): 100,000 in 2026, 450,000 in 2027, and 470,000 in 2028. Final figures will be refined during workshops.</a:t>
                      </a:r>
                    </a:p>
                  </a:txBody>
                  <a:tcPr/>
                </a:tc>
              </a:tr>
            </a:tbl>
          </a:graphicData>
        </a:graphic>
      </p:graphicFrame>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Sécurité</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4572000"/>
                <a:gridCol w="6400800"/>
              </a:tblGrid>
              <a:tr h="228600">
                <a:tc>
                  <a:txBody>
                    <a:bodyPr/>
                    <a:lstStyle/>
                    <a:p>
                      <a:r>
                        <a:t>Sécurité</a:t>
                      </a:r>
                    </a:p>
                  </a:txBody>
                  <a:tcPr/>
                </a:tc>
                <a:tc>
                  <a:txBody>
                    <a:bodyPr/>
                    <a:lstStyle/>
                    <a:p>
                      <a:r>
                        <a:t>Description</a:t>
                      </a:r>
                    </a:p>
                  </a:txBody>
                  <a:tcPr/>
                </a:tc>
              </a:tr>
              <a:tr h="228600">
                <a:tc>
                  <a:txBody>
                    <a:bodyPr/>
                    <a:lstStyle/>
                    <a:p>
                      <a:r>
                        <a:t>PROSECU2 - SEC2</a:t>
                      </a:r>
                    </a:p>
                  </a:txBody>
                  <a:tcPr/>
                </a:tc>
                <a:tc>
                  <a:txBody>
                    <a:bodyPr/>
                    <a:lstStyle/>
                    <a:p/>
                  </a:txBody>
                  <a:tcPr/>
                </a:tc>
              </a:tr>
              <a:tr h="228600">
                <a:tc>
                  <a:txBody>
                    <a:bodyPr/>
                    <a:lstStyle/>
                    <a:p>
                      <a:r>
                        <a:t>PROSECU3 - SEC3</a:t>
                      </a:r>
                    </a:p>
                  </a:txBody>
                  <a:tcPr/>
                </a:tc>
                <a:tc>
                  <a:txBody>
                    <a:bodyPr/>
                    <a:lstStyle/>
                    <a:p/>
                  </a:txBody>
                  <a:tcPr/>
                </a:tc>
              </a:tr>
              <a:tr h="228600">
                <a:tc>
                  <a:txBody>
                    <a:bodyPr/>
                    <a:lstStyle/>
                    <a:p>
                      <a:r>
                        <a:t>PROSECU4 - SEC4</a:t>
                      </a:r>
                    </a:p>
                  </a:txBody>
                  <a:tcPr/>
                </a:tc>
                <a:tc>
                  <a:txBody>
                    <a:bodyPr/>
                    <a:lstStyle/>
                    <a:p/>
                  </a:txBody>
                  <a:tcPr/>
                </a:tc>
              </a:tr>
              <a:tr h="228600">
                <a:tc>
                  <a:txBody>
                    <a:bodyPr/>
                    <a:lstStyle/>
                    <a:p>
                      <a:r>
                        <a:t>PROSECU5 - SEC5</a:t>
                      </a:r>
                    </a:p>
                  </a:txBody>
                  <a:tcPr/>
                </a:tc>
                <a:tc>
                  <a:txBody>
                    <a:bodyPr/>
                    <a:lstStyle/>
                    <a:p/>
                  </a:txBody>
                  <a:tcPr/>
                </a:tc>
              </a:tr>
              <a:tr h="228600">
                <a:tc>
                  <a:txBody>
                    <a:bodyPr/>
                    <a:lstStyle/>
                    <a:p>
                      <a:r>
                        <a:t>PROSECU6 - SEC5</a:t>
                      </a:r>
                    </a:p>
                  </a:txBody>
                  <a:tcPr/>
                </a:tc>
                <a:tc>
                  <a:txBody>
                    <a:bodyPr/>
                    <a:lstStyle/>
                    <a:p/>
                  </a:txBody>
                  <a:tcPr/>
                </a:tc>
              </a:tr>
            </a:tbl>
          </a:graphicData>
        </a:graphic>
      </p:graphicFrame>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Sécurité</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4572000"/>
                <a:gridCol w="6400800"/>
              </a:tblGrid>
              <a:tr h="685800">
                <a:tc>
                  <a:txBody>
                    <a:bodyPr/>
                    <a:lstStyle/>
                    <a:p>
                      <a:r>
                        <a:t>Sécurité</a:t>
                      </a:r>
                    </a:p>
                  </a:txBody>
                  <a:tcPr/>
                </a:tc>
                <a:tc>
                  <a:txBody>
                    <a:bodyPr/>
                    <a:lstStyle/>
                    <a:p>
                      <a:r>
                        <a:t>Description</a:t>
                      </a:r>
                    </a:p>
                  </a:txBody>
                  <a:tcPr/>
                </a:tc>
              </a:tr>
              <a:tr h="685800">
                <a:tc>
                  <a:txBody>
                    <a:bodyPr/>
                    <a:lstStyle/>
                    <a:p>
                      <a:r>
                        <a:t>PROSECU7 - SEC6</a:t>
                      </a:r>
                    </a:p>
                  </a:txBody>
                  <a:tcPr/>
                </a:tc>
                <a:tc>
                  <a:txBody>
                    <a:bodyPr/>
                    <a:lstStyle/>
                    <a:p/>
                  </a:txBody>
                  <a:tcPr/>
                </a:tc>
              </a:tr>
            </a:tbl>
          </a:graphicData>
        </a:graphic>
      </p:graphicFrame>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capacités impactées</a:t>
            </a:r>
          </a:p>
        </p:txBody>
      </p:sp>
      <p:pic>
        <p:nvPicPr>
          <p:cNvPr id="3" name="Picture 2" descr="pos_fonctionnel_7f979f53-3b7a-48e8-98e8-d2346beff532.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 impactées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1828800"/>
                <a:gridCol w="5486400"/>
              </a:tblGrid>
              <a:tr h="685800">
                <a:tc>
                  <a:txBody>
                    <a:bodyPr/>
                    <a:lstStyle/>
                    <a:p>
                      <a:r>
                        <a:t>Capacité</a:t>
                      </a:r>
                    </a:p>
                  </a:txBody>
                  <a:tcPr/>
                </a:tc>
                <a:tc>
                  <a:txBody>
                    <a:bodyPr/>
                    <a:lstStyle/>
                    <a:p>
                      <a:r>
                        <a:t>Type</a:t>
                      </a:r>
                    </a:p>
                  </a:txBody>
                  <a:tcPr/>
                </a:tc>
                <a:tc>
                  <a:txBody>
                    <a:bodyPr/>
                    <a:lstStyle/>
                    <a:p>
                      <a:r>
                        <a:t>Impact</a:t>
                      </a:r>
                    </a:p>
                  </a:txBody>
                  <a:tcPr/>
                </a:tc>
              </a:tr>
              <a:tr h="685800">
                <a:tc>
                  <a:txBody>
                    <a:bodyPr/>
                    <a:lstStyle/>
                    <a:p>
                      <a:r>
                        <a:t>CAP156 - Analyze performance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objet métiers impactés</a:t>
            </a:r>
          </a:p>
        </p:txBody>
      </p:sp>
      <p:pic>
        <p:nvPicPr>
          <p:cNvPr id="3" name="Picture 2" descr="pos_donnees_962b1209-f5eb-4d2a-a9e5-e19953945c50.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Objet métiers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1828800"/>
                <a:gridCol w="5486400"/>
              </a:tblGrid>
              <a:tr h="685800">
                <a:tc>
                  <a:txBody>
                    <a:bodyPr/>
                    <a:lstStyle/>
                    <a:p>
                      <a:r>
                        <a:t>Objet métier</a:t>
                      </a:r>
                    </a:p>
                  </a:txBody>
                  <a:tcPr/>
                </a:tc>
                <a:tc>
                  <a:txBody>
                    <a:bodyPr/>
                    <a:lstStyle/>
                    <a:p>
                      <a:r>
                        <a:t>Type</a:t>
                      </a:r>
                    </a:p>
                  </a:txBody>
                  <a:tcPr/>
                </a:tc>
                <a:tc>
                  <a:txBody>
                    <a:bodyPr/>
                    <a:lstStyle/>
                    <a:p>
                      <a:r>
                        <a:t>Impact</a:t>
                      </a:r>
                    </a:p>
                  </a:txBody>
                  <a:tcPr/>
                </a:tc>
              </a:tr>
              <a:tr h="685800">
                <a:tc>
                  <a:txBody>
                    <a:bodyPr/>
                    <a:lstStyle/>
                    <a:p>
                      <a:r>
                        <a:t>OM6 - Customers</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Services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1828800"/>
                <a:gridCol w="5486400"/>
              </a:tblGrid>
              <a:tr h="685800">
                <a:tc>
                  <a:txBody>
                    <a:bodyPr/>
                    <a:lstStyle/>
                    <a:p>
                      <a:r>
                        <a:t>Service</a:t>
                      </a:r>
                    </a:p>
                  </a:txBody>
                  <a:tcPr/>
                </a:tc>
                <a:tc>
                  <a:txBody>
                    <a:bodyPr/>
                    <a:lstStyle/>
                    <a:p>
                      <a:r>
                        <a:t>Type</a:t>
                      </a:r>
                    </a:p>
                  </a:txBody>
                  <a:tcPr/>
                </a:tc>
                <a:tc>
                  <a:txBody>
                    <a:bodyPr/>
                    <a:lstStyle/>
                    <a:p>
                      <a:r>
                        <a:t>Impact</a:t>
                      </a:r>
                    </a:p>
                  </a:txBody>
                  <a:tcPr/>
                </a:tc>
              </a:tr>
              <a:tr h="685800">
                <a:tc>
                  <a:txBody>
                    <a:bodyPr/>
                    <a:lstStyle/>
                    <a:p>
                      <a:r>
                        <a:t>SERV1 - Service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This is the base scenario</a:t>
            </a:r>
          </a:p>
        </p:txBody>
      </p:sp>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applications impactées</a:t>
            </a:r>
          </a:p>
        </p:txBody>
      </p:sp>
      <p:pic>
        <p:nvPicPr>
          <p:cNvPr id="3" name="Picture 2" descr="pos_applicatif_26d0fff8-34c4-4440-be1a-9852ee521d4a.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 impactées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1828800"/>
                <a:gridCol w="5486400"/>
              </a:tblGrid>
              <a:tr h="342900">
                <a:tc>
                  <a:txBody>
                    <a:bodyPr/>
                    <a:lstStyle/>
                    <a:p>
                      <a:r>
                        <a:t>Application</a:t>
                      </a:r>
                    </a:p>
                  </a:txBody>
                  <a:tcPr/>
                </a:tc>
                <a:tc>
                  <a:txBody>
                    <a:bodyPr/>
                    <a:lstStyle/>
                    <a:p>
                      <a:r>
                        <a:t>Type</a:t>
                      </a:r>
                    </a:p>
                  </a:txBody>
                  <a:tcPr/>
                </a:tc>
                <a:tc>
                  <a:txBody>
                    <a:bodyPr/>
                    <a:lstStyle/>
                    <a:p>
                      <a:r>
                        <a:t>Impact</a:t>
                      </a:r>
                    </a:p>
                  </a:txBody>
                  <a:tcPr/>
                </a:tc>
              </a:tr>
              <a:tr h="34290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34290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342900">
                <a:tc>
                  <a:txBody>
                    <a:bodyPr/>
                    <a:lstStyle/>
                    <a:p>
                      <a:r>
                        <a:t>APP952 - SAP ECC6 Exterior</a:t>
                      </a:r>
                    </a:p>
                  </a:txBody>
                  <a:tcPr/>
                </a:tc>
                <a:tc>
                  <a:txBody>
                    <a:bodyPr/>
                    <a:lstStyle/>
                    <a:p>
                      <a:r>
                        <a:t>Modification</a:t>
                      </a:r>
                    </a:p>
                  </a:txBody>
                  <a:tcPr/>
                </a:tc>
                <a:tc>
                  <a:txBody>
                    <a:bodyPr/>
                    <a:lstStyle/>
                    <a:p>
                      <a:r>
                        <a:t>Activation and expansion of interfaces with the TMS ecosystem: master data exposure, exchange of MRP optimization results, integration of carrier invoices (posting and archiving), and generation of outbound logistics messages (plant-to-plant and returnable ASN).</a:t>
                      </a:r>
                    </a:p>
                  </a:txBody>
                  <a:tcPr/>
                </a:tc>
              </a:tr>
            </a:tbl>
          </a:graphicData>
        </a:graphic>
      </p:graphicFrame>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Composants logiciels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1828800"/>
                <a:gridCol w="5486400"/>
              </a:tblGrid>
              <a:tr h="685800">
                <a:tc>
                  <a:txBody>
                    <a:bodyPr/>
                    <a:lstStyle/>
                    <a:p>
                      <a:r>
                        <a:t>Composant logiciel</a:t>
                      </a:r>
                    </a:p>
                  </a:txBody>
                  <a:tcPr/>
                </a:tc>
                <a:tc>
                  <a:txBody>
                    <a:bodyPr/>
                    <a:lstStyle/>
                    <a:p>
                      <a:r>
                        <a:t>Type</a:t>
                      </a:r>
                    </a:p>
                  </a:txBody>
                  <a:tcPr/>
                </a:tc>
                <a:tc>
                  <a:txBody>
                    <a:bodyPr/>
                    <a:lstStyle/>
                    <a:p>
                      <a:r>
                        <a:t>Impact</a:t>
                      </a:r>
                    </a:p>
                  </a:txBody>
                  <a:tcPr/>
                </a:tc>
              </a:tr>
              <a:tr h="685800">
                <a:tc>
                  <a:txBody>
                    <a:bodyPr/>
                    <a:lstStyle/>
                    <a:p>
                      <a:r>
                        <a:t>CLOG321 - BOOMI (BOOMI)</a:t>
                      </a:r>
                    </a:p>
                  </a:txBody>
                  <a:tcPr/>
                </a:tc>
                <a:tc>
                  <a:txBody>
                    <a:bodyPr/>
                    <a:lstStyle/>
                    <a:p>
                      <a:r>
                        <a:t>Modification</a:t>
                      </a:r>
                    </a:p>
                  </a:txBody>
                  <a:tcPr/>
                </a:tc>
                <a:tc>
                  <a:txBody>
                    <a:bodyPr/>
                    <a:lstStyle/>
                    <a:p>
                      <a:r>
                        <a:t>impact composant logiciel</a:t>
                      </a:r>
                    </a:p>
                  </a:txBody>
                  <a:tcPr/>
                </a:tc>
              </a:tr>
            </a:tbl>
          </a:graphicData>
        </a:graphic>
      </p:graphicFrame>
    </p:spTree>
  </p:cSld>
  <p:clrMapOvr>
    <a:masterClrMapping/>
  </p:clrMapOvr>
</p:sld>
</file>

<file path=ppt/slides/slide2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1828800"/>
                <a:gridCol w="5486400"/>
              </a:tblGrid>
              <a:tr h="685800">
                <a:tc>
                  <a:txBody>
                    <a:bodyPr/>
                    <a:lstStyle/>
                    <a:p>
                      <a:r>
                        <a:t>Flux logique</a:t>
                      </a:r>
                    </a:p>
                  </a:txBody>
                  <a:tcPr/>
                </a:tc>
                <a:tc>
                  <a:txBody>
                    <a:bodyPr/>
                    <a:lstStyle/>
                    <a:p>
                      <a:r>
                        <a:t>Type</a:t>
                      </a:r>
                    </a:p>
                  </a:txBody>
                  <a:tcPr/>
                </a:tc>
                <a:tc>
                  <a:txBody>
                    <a:bodyPr/>
                    <a:lstStyle/>
                    <a:p>
                      <a:r>
                        <a:t>Impact</a:t>
                      </a:r>
                    </a:p>
                  </a:txBody>
                  <a:tcPr/>
                </a:tc>
              </a:tr>
              <a:tr h="685800">
                <a:tc>
                  <a:txBody>
                    <a:bodyPr/>
                    <a:lstStyle/>
                    <a:p>
                      <a:r>
                        <a:t>FLOG10 - Carrier invoice (BOOMI -&gt; SAP ECC6 Exterior)</a:t>
                      </a:r>
                    </a:p>
                  </a:txBody>
                  <a:tcPr/>
                </a:tc>
                <a:tc>
                  <a:txBody>
                    <a:bodyPr/>
                    <a:lstStyle/>
                    <a:p>
                      <a:r>
                        <a:t>Modification</a:t>
                      </a:r>
                    </a:p>
                  </a:txBody>
                  <a:tcPr/>
                </a:tc>
                <a:tc>
                  <a:txBody>
                    <a:bodyPr/>
                    <a:lstStyle/>
                    <a:p>
                      <a:r>
                        <a:t>impact flux logique</a:t>
                      </a:r>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david courseaux</cp:lastModifiedBy>
  <cp:revision>21</cp:revision>
  <dcterms:created xsi:type="dcterms:W3CDTF">2022-08-10T08:40:14Z</dcterms:created>
  <dcterms:modified xsi:type="dcterms:W3CDTF">2026-05-04T09:07:33Z</dcterms:modified>
</cp:coreProperties>
</file>