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04/05/2026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456172"/>
            <a:ext cx="9144000" cy="1099271"/>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165620"/>
            <a:ext cx="9144000" cy="1655762"/>
          </a:xfrm>
        </p:spPr>
        <p:txBody>
          <a:bodyPr>
            <a:noAutofit/>
          </a:bodyPr>
          <a:lstStyle>
            <a:lvl1pPr marL="0" indent="0" algn="ctr">
              <a:buNone/>
              <a:defRPr sz="4400" b="1">
                <a:solidFill>
                  <a:schemeClr val="tx2">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fr-FR" dirty="0"/>
          </a:p>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04/05/2026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04/05/2026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04/05/2026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04/05/2026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04/05/2026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04/05/2026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04/05/2026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04/05/2026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04/05/2026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04/05/2026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04/05/2026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normAutofit/>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Dossier Architecture Général</a:t>
            </a:r>
          </a:p>
        </p:txBody>
      </p:sp>
      <p:sp>
        <p:nvSpPr>
          <p:cNvPr id="3" name="Subtitle 2"/>
          <p:cNvSpPr>
            <a:spLocks noGrp="1"/>
          </p:cNvSpPr>
          <p:nvPr>
            <p:ph type="subTitle" idx="1"/>
          </p:nvPr>
        </p:nvSpPr>
        <p:spPr/>
        <p:txBody>
          <a:bodyPr/>
          <a:lstStyle/>
          <a:p>
            <a:r>
              <a:t>PRO1 - TMS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Train 1</a:t>
            </a:r>
          </a:p>
          <a:p>
            <a:r>
              <a:t>Méteo: Moyenne</a:t>
            </a:r>
          </a:p>
          <a:p>
            <a:r>
              <a:t>Taux avancement global estimé: 5%</a:t>
            </a:r>
          </a:p>
          <a:p>
            <a:r>
              <a:t>Taux avancement délai: 5%</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a:t>
            </a:r>
          </a:p>
          <a:p>
            <a:r>
              <a:t>Date de fin estimée: 2026-09-30</a:t>
            </a:r>
          </a:p>
          <a:p>
            <a:r>
              <a:t>Date de fin réelle: 2026-06-06</a:t>
            </a:r>
          </a:p>
          <a:p>
            <a:r>
              <a:t>Budget OPEX estimé: 200</a:t>
            </a:r>
          </a:p>
          <a:p>
            <a:r>
              <a:t>Budget OPEX réel: 250</a:t>
            </a:r>
          </a:p>
          <a:p>
            <a:r>
              <a:t>Budget CAPEX estimé: 300</a:t>
            </a:r>
          </a:p>
          <a:p>
            <a:r>
              <a:t>Budget CAPEX réel: 350</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9144000" cy="1371600"/>
        </p:xfrm>
        <a:graphic>
          <a:graphicData uri="http://schemas.openxmlformats.org/drawingml/2006/table">
            <a:tbl>
              <a:tblPr firstRow="1" bandRow="1">
                <a:tableStyleId>{5C22544A-7EE6-4342-B048-85BDC9FD1C3A}</a:tableStyleId>
              </a:tblPr>
              <a:tblGrid>
                <a:gridCol w="3048000"/>
                <a:gridCol w="3048000"/>
                <a:gridCol w="30480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9144000" cy="1371600"/>
        </p:xfrm>
        <a:graphic>
          <a:graphicData uri="http://schemas.openxmlformats.org/drawingml/2006/table">
            <a:tbl>
              <a:tblPr firstRow="1" bandRow="1">
                <a:tableStyleId>{5C22544A-7EE6-4342-B048-85BDC9FD1C3A}</a:tableStyleId>
              </a:tblPr>
              <a:tblGrid>
                <a:gridCol w="4572000"/>
                <a:gridCol w="45720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9144000" cy="1371600"/>
        </p:xfrm>
        <a:graphic>
          <a:graphicData uri="http://schemas.openxmlformats.org/drawingml/2006/table">
            <a:tbl>
              <a:tblPr firstRow="1" bandRow="1">
                <a:tableStyleId>{5C22544A-7EE6-4342-B048-85BDC9FD1C3A}</a:tableStyleId>
              </a:tblPr>
              <a:tblGrid>
                <a:gridCol w="3048000"/>
                <a:gridCol w="3048000"/>
                <a:gridCol w="30480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9144000" cy="1371600"/>
        </p:xfrm>
        <a:graphic>
          <a:graphicData uri="http://schemas.openxmlformats.org/drawingml/2006/table">
            <a:tbl>
              <a:tblPr firstRow="1" bandRow="1">
                <a:tableStyleId>{5C22544A-7EE6-4342-B048-85BDC9FD1C3A}</a:tableStyleId>
              </a:tblPr>
              <a:tblGrid>
                <a:gridCol w="91440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9144000" cy="1371600"/>
        </p:xfrm>
        <a:graphic>
          <a:graphicData uri="http://schemas.openxmlformats.org/drawingml/2006/table">
            <a:tbl>
              <a:tblPr firstRow="1" bandRow="1">
                <a:tableStyleId>{5C22544A-7EE6-4342-B048-85BDC9FD1C3A}</a:tableStyleId>
              </a:tblPr>
              <a:tblGrid>
                <a:gridCol w="3048000"/>
                <a:gridCol w="3048000"/>
                <a:gridCol w="30480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9144000" cy="1371600"/>
        </p:xfrm>
        <a:graphic>
          <a:graphicData uri="http://schemas.openxmlformats.org/drawingml/2006/table">
            <a:tbl>
              <a:tblPr firstRow="1" bandRow="1">
                <a:tableStyleId>{5C22544A-7EE6-4342-B048-85BDC9FD1C3A}</a:tableStyleId>
              </a:tblPr>
              <a:tblGrid>
                <a:gridCol w="4572000"/>
                <a:gridCol w="45720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9144000" cy="1371600"/>
        </p:xfrm>
        <a:graphic>
          <a:graphicData uri="http://schemas.openxmlformats.org/drawingml/2006/table">
            <a:tbl>
              <a:tblPr firstRow="1" bandRow="1">
                <a:tableStyleId>{5C22544A-7EE6-4342-B048-85BDC9FD1C3A}</a:tableStyleId>
              </a:tblPr>
              <a:tblGrid>
                <a:gridCol w="3048000"/>
                <a:gridCol w="3048000"/>
                <a:gridCol w="30480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9144000" cy="1371600"/>
        </p:xfrm>
        <a:graphic>
          <a:graphicData uri="http://schemas.openxmlformats.org/drawingml/2006/table">
            <a:tbl>
              <a:tblPr firstRow="1" bandRow="1">
                <a:tableStyleId>{5C22544A-7EE6-4342-B048-85BDC9FD1C3A}</a:tableStyleId>
              </a:tblPr>
              <a:tblGrid>
                <a:gridCol w="4572000"/>
                <a:gridCol w="45720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9144000" cy="1371600"/>
        </p:xfrm>
        <a:graphic>
          <a:graphicData uri="http://schemas.openxmlformats.org/drawingml/2006/table">
            <a:tbl>
              <a:tblPr firstRow="1" bandRow="1">
                <a:tableStyleId>{5C22544A-7EE6-4342-B048-85BDC9FD1C3A}</a:tableStyleId>
              </a:tblPr>
              <a:tblGrid>
                <a:gridCol w="4572000"/>
                <a:gridCol w="45720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d5f2ab1d-eb62-45f5-b5a3-46e1870369ba.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9144000" cy="1371600"/>
        </p:xfrm>
        <a:graphic>
          <a:graphicData uri="http://schemas.openxmlformats.org/drawingml/2006/table">
            <a:tbl>
              <a:tblPr firstRow="1" bandRow="1">
                <a:tableStyleId>{5C22544A-7EE6-4342-B048-85BDC9FD1C3A}</a:tableStyleId>
              </a:tblPr>
              <a:tblGrid>
                <a:gridCol w="3048000"/>
                <a:gridCol w="3048000"/>
                <a:gridCol w="30480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a13221cb-006e-4995-83cb-97ba1687d2b4.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9144000" cy="1371600"/>
        </p:xfrm>
        <a:graphic>
          <a:graphicData uri="http://schemas.openxmlformats.org/drawingml/2006/table">
            <a:tbl>
              <a:tblPr firstRow="1" bandRow="1">
                <a:tableStyleId>{5C22544A-7EE6-4342-B048-85BDC9FD1C3A}</a:tableStyleId>
              </a:tblPr>
              <a:tblGrid>
                <a:gridCol w="3048000"/>
                <a:gridCol w="3048000"/>
                <a:gridCol w="30480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9144000" cy="1371600"/>
        </p:xfrm>
        <a:graphic>
          <a:graphicData uri="http://schemas.openxmlformats.org/drawingml/2006/table">
            <a:tbl>
              <a:tblPr firstRow="1" bandRow="1">
                <a:tableStyleId>{5C22544A-7EE6-4342-B048-85BDC9FD1C3A}</a:tableStyleId>
              </a:tblPr>
              <a:tblGrid>
                <a:gridCol w="3048000"/>
                <a:gridCol w="3048000"/>
                <a:gridCol w="30480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34a59868-d1de-47f6-be24-9ce82bfeeb02.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9144000" cy="1371600"/>
        </p:xfrm>
        <a:graphic>
          <a:graphicData uri="http://schemas.openxmlformats.org/drawingml/2006/table">
            <a:tbl>
              <a:tblPr firstRow="1" bandRow="1">
                <a:tableStyleId>{5C22544A-7EE6-4342-B048-85BDC9FD1C3A}</a:tableStyleId>
              </a:tblPr>
              <a:tblGrid>
                <a:gridCol w="3048000"/>
                <a:gridCol w="3048000"/>
                <a:gridCol w="30480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9144000" cy="1371600"/>
        </p:xfrm>
        <a:graphic>
          <a:graphicData uri="http://schemas.openxmlformats.org/drawingml/2006/table">
            <a:tbl>
              <a:tblPr firstRow="1" bandRow="1">
                <a:tableStyleId>{5C22544A-7EE6-4342-B048-85BDC9FD1C3A}</a:tableStyleId>
              </a:tblPr>
              <a:tblGrid>
                <a:gridCol w="3048000"/>
                <a:gridCol w="3048000"/>
                <a:gridCol w="30480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9144000" cy="1371600"/>
        </p:xfrm>
        <a:graphic>
          <a:graphicData uri="http://schemas.openxmlformats.org/drawingml/2006/table">
            <a:tbl>
              <a:tblPr firstRow="1" bandRow="1">
                <a:tableStyleId>{5C22544A-7EE6-4342-B048-85BDC9FD1C3A}</a:tableStyleId>
              </a:tblPr>
              <a:tblGrid>
                <a:gridCol w="3048000"/>
                <a:gridCol w="3048000"/>
                <a:gridCol w="30480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21</cp:revision>
  <dcterms:created xsi:type="dcterms:W3CDTF">2022-08-10T08:40:14Z</dcterms:created>
  <dcterms:modified xsi:type="dcterms:W3CDTF">2026-05-04T09:07:33Z</dcterms:modified>
</cp:coreProperties>
</file>