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04/05/2026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456172"/>
            <a:ext cx="9144000" cy="1099271"/>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165620"/>
            <a:ext cx="9144000" cy="1655762"/>
          </a:xfrm>
        </p:spPr>
        <p:txBody>
          <a:bodyPr>
            <a:noAutofit/>
          </a:bodyPr>
          <a:lstStyle>
            <a:lvl1pPr marL="0" indent="0" algn="ctr">
              <a:buNone/>
              <a:defRPr sz="4400" b="1">
                <a:solidFill>
                  <a:schemeClr val="tx2">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fr-FR" dirty="0"/>
          </a:p>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04/05/2026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04/05/2026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04/05/2026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04/05/2026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04/05/2026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04/05/2026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04/05/2026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04/05/2026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04/05/2026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04/05/2026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04/05/2026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04/05/2026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normAutofit/>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04/05/2026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ctrTitle"/>
          </p:nvPr>
        </p:nvSpPr>
        <p:spPr/>
        <p:txBody>
          <a:bodyPr/>
          <a:lstStyle/>
          <a:p>
            <a:r>
              <a:t>Dossier Architecture Général</a:t>
            </a:r>
          </a:p>
        </p:txBody>
      </p:sp>
      <p:sp>
        <p:nvSpPr>
          <p:cNvPr id="3" name="Subtitle 2"/>
          <p:cNvSpPr>
            <a:spLocks noGrp="1"/>
          </p:cNvSpPr>
          <p:nvPr>
            <p:ph type="subTitle" idx="1"/>
          </p:nvPr>
        </p:nvSpPr>
        <p:spPr/>
        <p:txBody>
          <a:bodyPr/>
          <a:lstStyle/>
          <a:p>
            <a:r>
              <a:t>PRO1 - TMS</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Train 1</a:t>
            </a:r>
          </a:p>
          <a:p>
            <a:r>
              <a:t>Méteo: Moyenne</a:t>
            </a:r>
          </a:p>
          <a:p>
            <a:r>
              <a:t>Taux avancement global estimé: 5%</a:t>
            </a:r>
          </a:p>
          <a:p>
            <a:r>
              <a:t>Taux avancement délai: 5%</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2025-06-01</a:t>
            </a:r>
          </a:p>
          <a:p>
            <a:r>
              <a:t>Date de fin estimée: 2026-09-30</a:t>
            </a:r>
          </a:p>
          <a:p>
            <a:r>
              <a:t>Date de fin réelle: 2026-06-06</a:t>
            </a:r>
          </a:p>
          <a:p>
            <a:r>
              <a:t>Budget OPEX estimé: 200</a:t>
            </a:r>
          </a:p>
          <a:p>
            <a:r>
              <a:t>Budget OPEX réel: 250</a:t>
            </a:r>
          </a:p>
          <a:p>
            <a:r>
              <a:t>Budget CAPEX estimé: 300</a:t>
            </a:r>
          </a:p>
          <a:p>
            <a:r>
              <a:t>Budget CAPEX réel: 350</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ADR</a:t>
                      </a:r>
                    </a:p>
                  </a:txBody>
                  <a:tcPr/>
                </a:tc>
                <a:tc>
                  <a:txBody>
                    <a:bodyPr/>
                    <a:lstStyle/>
                    <a:p>
                      <a:r>
                        <a:t>Description</a:t>
                      </a:r>
                    </a:p>
                  </a:txBody>
                  <a:tcPr/>
                </a:tc>
              </a:tr>
              <a:tr h="685800">
                <a:tc>
                  <a:txBody>
                    <a:bodyPr/>
                    <a:lstStyle/>
                    <a:p>
                      <a:r>
                        <a:t>ADR1 - ADR</a:t>
                      </a:r>
                    </a:p>
                  </a:txBody>
                  <a:tcPr/>
                </a:tc>
                <a:tc>
                  <a:txBody>
                    <a:bodyPr/>
                    <a:lstStyle/>
                    <a:p>
                      <a:r>
                        <a:t>Mon ADR</a:t>
                      </a:r>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Key result</a:t>
                      </a:r>
                    </a:p>
                  </a:txBody>
                  <a:tcPr/>
                </a:tc>
                <a:tc>
                  <a:txBody>
                    <a:bodyPr/>
                    <a:lstStyle/>
                    <a:p>
                      <a:r>
                        <a:t>Description</a:t>
                      </a:r>
                    </a:p>
                  </a:txBody>
                  <a:tcPr/>
                </a:tc>
                <a:tc>
                  <a:txBody>
                    <a:bodyPr/>
                    <a:lstStyle/>
                    <a:p>
                      <a:r>
                        <a:t>Type</a:t>
                      </a:r>
                    </a:p>
                  </a:txBody>
                  <a:tcPr/>
                </a:tc>
              </a:tr>
              <a:tr h="685800">
                <a:tc>
                  <a:txBody>
                    <a:bodyPr/>
                    <a:lstStyle/>
                    <a:p>
                      <a:r>
                        <a:t>ECART1 - Key result</a:t>
                      </a:r>
                    </a:p>
                  </a:txBody>
                  <a:tcPr/>
                </a:tc>
                <a:tc>
                  <a:txBody>
                    <a:bodyPr/>
                    <a:lstStyle/>
                    <a:p>
                      <a:r>
                        <a:t>This is a key result</a:t>
                      </a:r>
                    </a:p>
                  </a:txBody>
                  <a:tcPr/>
                </a:tc>
                <a:tc>
                  <a:txBody>
                    <a:bodyPr/>
                    <a:lstStyle/>
                    <a:p>
                      <a:r>
                        <a:t>Fonctionnel</a:t>
                      </a:r>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685800">
                <a:tc>
                  <a:txBody>
                    <a:bodyPr/>
                    <a:lstStyle/>
                    <a:p>
                      <a:r>
                        <a:t>Processus</a:t>
                      </a:r>
                    </a:p>
                  </a:txBody>
                  <a:tcPr/>
                </a:tc>
              </a:tr>
              <a:tr h="685800">
                <a:tc>
                  <a:txBody>
                    <a:bodyPr/>
                    <a:lstStyle/>
                    <a:p>
                      <a:r>
                        <a:t>PROCESS1 - Processus</a:t>
                      </a:r>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457200">
                <a:tc>
                  <a:txBody>
                    <a:bodyPr/>
                    <a:lstStyle/>
                    <a:p>
                      <a:r>
                        <a:t>Projet</a:t>
                      </a:r>
                    </a:p>
                  </a:txBody>
                  <a:tcPr/>
                </a:tc>
                <a:tc>
                  <a:txBody>
                    <a:bodyPr/>
                    <a:lstStyle/>
                    <a:p>
                      <a:r>
                        <a:t>Type</a:t>
                      </a:r>
                    </a:p>
                  </a:txBody>
                  <a:tcPr/>
                </a:tc>
                <a:tc>
                  <a:txBody>
                    <a:bodyPr/>
                    <a:lstStyle/>
                    <a:p>
                      <a:r>
                        <a:t>Impact</a:t>
                      </a:r>
                    </a:p>
                  </a:txBody>
                  <a:tcPr/>
                </a:tc>
              </a:tr>
              <a:tr h="457200">
                <a:tc>
                  <a:txBody>
                    <a:bodyPr/>
                    <a:lstStyle/>
                    <a:p>
                      <a:r>
                        <a:t>PRO1 - TMS</a:t>
                      </a:r>
                    </a:p>
                  </a:txBody>
                  <a:tcPr/>
                </a:tc>
                <a:tc>
                  <a:txBody>
                    <a:bodyPr/>
                    <a:lstStyle/>
                    <a:p>
                      <a:r>
                        <a:t>Projet interne</a:t>
                      </a:r>
                    </a:p>
                  </a:txBody>
                  <a:tcPr/>
                </a:tc>
                <a:tc>
                  <a:txBody>
                    <a:bodyPr/>
                    <a:lstStyle/>
                    <a:p>
                      <a:r>
                        <a:t>Impact on itself ;-)</a:t>
                      </a:r>
                    </a:p>
                  </a:txBody>
                  <a:tcPr/>
                </a:tc>
              </a:tr>
              <a:tr h="4572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Ceci est la démarche de mon projet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Contrainte</a:t>
                      </a:r>
                    </a:p>
                  </a:txBody>
                  <a:tcPr/>
                </a:tc>
                <a:tc>
                  <a:txBody>
                    <a:bodyPr/>
                    <a:lstStyle/>
                    <a:p>
                      <a:r>
                        <a:t>Description</a:t>
                      </a:r>
                    </a:p>
                  </a:txBody>
                  <a:tcPr/>
                </a:tc>
              </a:tr>
              <a:tr h="685800">
                <a:tc>
                  <a:txBody>
                    <a:bodyPr/>
                    <a:lstStyle/>
                    <a:p>
                      <a:r>
                        <a:t>PROCONT1 - Constraint</a:t>
                      </a:r>
                    </a:p>
                  </a:txBody>
                  <a:tcPr/>
                </a:tc>
                <a:tc>
                  <a:txBody>
                    <a:bodyPr/>
                    <a:lstStyle/>
                    <a:p>
                      <a:r>
                        <a:t>A constraint</a:t>
                      </a:r>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3429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3429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Sécurité</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228600">
                <a:tc>
                  <a:txBody>
                    <a:bodyPr/>
                    <a:lstStyle/>
                    <a:p>
                      <a:r>
                        <a:t>Sécurité</a:t>
                      </a:r>
                    </a:p>
                  </a:txBody>
                  <a:tcPr/>
                </a:tc>
                <a:tc>
                  <a:txBody>
                    <a:bodyPr/>
                    <a:lstStyle/>
                    <a:p>
                      <a:r>
                        <a:t>Description</a:t>
                      </a:r>
                    </a:p>
                  </a:txBody>
                  <a:tcPr/>
                </a:tc>
              </a:tr>
              <a:tr h="228600">
                <a:tc>
                  <a:txBody>
                    <a:bodyPr/>
                    <a:lstStyle/>
                    <a:p>
                      <a:r>
                        <a:t>PROSECU2 - SEC2</a:t>
                      </a:r>
                    </a:p>
                  </a:txBody>
                  <a:tcPr/>
                </a:tc>
                <a:tc>
                  <a:txBody>
                    <a:bodyPr/>
                    <a:lstStyle/>
                    <a:p/>
                  </a:txBody>
                  <a:tcPr/>
                </a:tc>
              </a:tr>
              <a:tr h="228600">
                <a:tc>
                  <a:txBody>
                    <a:bodyPr/>
                    <a:lstStyle/>
                    <a:p>
                      <a:r>
                        <a:t>PROSECU3 - SEC3</a:t>
                      </a:r>
                    </a:p>
                  </a:txBody>
                  <a:tcPr/>
                </a:tc>
                <a:tc>
                  <a:txBody>
                    <a:bodyPr/>
                    <a:lstStyle/>
                    <a:p/>
                  </a:txBody>
                  <a:tcPr/>
                </a:tc>
              </a:tr>
              <a:tr h="228600">
                <a:tc>
                  <a:txBody>
                    <a:bodyPr/>
                    <a:lstStyle/>
                    <a:p>
                      <a:r>
                        <a:t>PROSECU4 - SEC4</a:t>
                      </a:r>
                    </a:p>
                  </a:txBody>
                  <a:tcPr/>
                </a:tc>
                <a:tc>
                  <a:txBody>
                    <a:bodyPr/>
                    <a:lstStyle/>
                    <a:p/>
                  </a:txBody>
                  <a:tcPr/>
                </a:tc>
              </a:tr>
              <a:tr h="228600">
                <a:tc>
                  <a:txBody>
                    <a:bodyPr/>
                    <a:lstStyle/>
                    <a:p>
                      <a:r>
                        <a:t>PROSECU5 - SEC5</a:t>
                      </a:r>
                    </a:p>
                  </a:txBody>
                  <a:tcPr/>
                </a:tc>
                <a:tc>
                  <a:txBody>
                    <a:bodyPr/>
                    <a:lstStyle/>
                    <a:p/>
                  </a:txBody>
                  <a:tcPr/>
                </a:tc>
              </a:tr>
              <a:tr h="228600">
                <a:tc>
                  <a:txBody>
                    <a:bodyPr/>
                    <a:lstStyle/>
                    <a:p>
                      <a:r>
                        <a:t>PROSECU6 - SEC5</a:t>
                      </a:r>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Sécurité</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Sécurité</a:t>
                      </a:r>
                    </a:p>
                  </a:txBody>
                  <a:tcPr/>
                </a:tc>
                <a:tc>
                  <a:txBody>
                    <a:bodyPr/>
                    <a:lstStyle/>
                    <a:p>
                      <a:r>
                        <a:t>Description</a:t>
                      </a:r>
                    </a:p>
                  </a:txBody>
                  <a:tcPr/>
                </a:tc>
              </a:tr>
              <a:tr h="685800">
                <a:tc>
                  <a:txBody>
                    <a:bodyPr/>
                    <a:lstStyle/>
                    <a:p>
                      <a:r>
                        <a:t>PROSECU7 - SEC6</a:t>
                      </a:r>
                    </a:p>
                  </a:txBody>
                  <a:tcPr/>
                </a:tc>
                <a:tc>
                  <a:txBody>
                    <a:bodyPr/>
                    <a:lstStyle/>
                    <a:p/>
                  </a:txBody>
                  <a:tcPr/>
                </a:tc>
              </a:tr>
            </a:tbl>
          </a:graphicData>
        </a:graphic>
      </p:graphicFrame>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capacités impactées</a:t>
            </a:r>
          </a:p>
        </p:txBody>
      </p:sp>
      <p:pic>
        <p:nvPicPr>
          <p:cNvPr id="3" name="Picture 2" descr="pos_fonctionnel_ff5acf8f-e85f-4b5f-8912-d9b8d68719a8.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Analyze performance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objet métiers impactés</a:t>
            </a:r>
          </a:p>
        </p:txBody>
      </p:sp>
      <p:pic>
        <p:nvPicPr>
          <p:cNvPr id="3" name="Picture 2" descr="pos_donnees_5d2babff-cc3f-49c3-9971-aca2e1b36a6a.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 métiers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Objet métier</a:t>
                      </a:r>
                    </a:p>
                  </a:txBody>
                  <a:tcPr/>
                </a:tc>
                <a:tc>
                  <a:txBody>
                    <a:bodyPr/>
                    <a:lstStyle/>
                    <a:p>
                      <a:r>
                        <a:t>Type</a:t>
                      </a:r>
                    </a:p>
                  </a:txBody>
                  <a:tcPr/>
                </a:tc>
                <a:tc>
                  <a:txBody>
                    <a:bodyPr/>
                    <a:lstStyle/>
                    <a:p>
                      <a:r>
                        <a:t>Impact</a:t>
                      </a:r>
                    </a:p>
                  </a:txBody>
                  <a:tcPr/>
                </a:tc>
              </a:tr>
              <a:tr h="685800">
                <a:tc>
                  <a:txBody>
                    <a:bodyPr/>
                    <a:lstStyle/>
                    <a:p>
                      <a:r>
                        <a:t>OM6 - Customers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Service</a:t>
                      </a:r>
                    </a:p>
                  </a:txBody>
                  <a:tcPr/>
                </a:tc>
                <a:tc>
                  <a:txBody>
                    <a:bodyPr/>
                    <a:lstStyle/>
                    <a:p>
                      <a:r>
                        <a:t>Type</a:t>
                      </a:r>
                    </a:p>
                  </a:txBody>
                  <a:tcPr/>
                </a:tc>
                <a:tc>
                  <a:txBody>
                    <a:bodyPr/>
                    <a:lstStyle/>
                    <a:p>
                      <a:r>
                        <a:t>Impact</a:t>
                      </a:r>
                    </a:p>
                  </a:txBody>
                  <a:tcPr/>
                </a:tc>
              </a:tr>
              <a:tr h="685800">
                <a:tc>
                  <a:txBody>
                    <a:bodyPr/>
                    <a:lstStyle/>
                    <a:p>
                      <a:r>
                        <a:t>SERV1 - Service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This is the base scenario</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applications impactées</a:t>
            </a:r>
          </a:p>
        </p:txBody>
      </p:sp>
      <p:pic>
        <p:nvPicPr>
          <p:cNvPr id="3" name="Picture 2" descr="pos_applicatif_61ef19fb-c311-4f1d-9257-05a23536c625.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Composant logiciel</a:t>
                      </a:r>
                    </a:p>
                  </a:txBody>
                  <a:tcPr/>
                </a:tc>
                <a:tc>
                  <a:txBody>
                    <a:bodyPr/>
                    <a:lstStyle/>
                    <a:p>
                      <a:r>
                        <a:t>Type</a:t>
                      </a:r>
                    </a:p>
                  </a:txBody>
                  <a:tcPr/>
                </a:tc>
                <a:tc>
                  <a:txBody>
                    <a:bodyPr/>
                    <a:lstStyle/>
                    <a:p>
                      <a:r>
                        <a:t>Impact</a:t>
                      </a:r>
                    </a:p>
                  </a:txBody>
                  <a:tcPr/>
                </a:tc>
              </a:tr>
              <a:tr h="685800">
                <a:tc>
                  <a:txBody>
                    <a:bodyPr/>
                    <a:lstStyle/>
                    <a:p>
                      <a:r>
                        <a:t>CLOG321 - BOOMI (BOOMI)</a:t>
                      </a:r>
                    </a:p>
                  </a:txBody>
                  <a:tcPr/>
                </a:tc>
                <a:tc>
                  <a:txBody>
                    <a:bodyPr/>
                    <a:lstStyle/>
                    <a:p>
                      <a:r>
                        <a:t>Modification</a:t>
                      </a:r>
                    </a:p>
                  </a:txBody>
                  <a:tcPr/>
                </a:tc>
                <a:tc>
                  <a:txBody>
                    <a:bodyPr/>
                    <a:lstStyle/>
                    <a:p>
                      <a:r>
                        <a:t>impact composant logiciel</a:t>
                      </a:r>
                    </a:p>
                  </a:txBody>
                  <a:tcPr/>
                </a:tc>
              </a:tr>
            </a:tbl>
          </a:graphicData>
        </a:graphic>
      </p:graphicFrame>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Flux logique</a:t>
                      </a:r>
                    </a:p>
                  </a:txBody>
                  <a:tcPr/>
                </a:tc>
                <a:tc>
                  <a:txBody>
                    <a:bodyPr/>
                    <a:lstStyle/>
                    <a:p>
                      <a:r>
                        <a:t>Type</a:t>
                      </a:r>
                    </a:p>
                  </a:txBody>
                  <a:tcPr/>
                </a:tc>
                <a:tc>
                  <a:txBody>
                    <a:bodyPr/>
                    <a:lstStyle/>
                    <a:p>
                      <a:r>
                        <a:t>Impact</a:t>
                      </a:r>
                    </a:p>
                  </a:txBody>
                  <a:tcPr/>
                </a:tc>
              </a:tr>
              <a:tr h="6858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21</cp:revision>
  <dcterms:created xsi:type="dcterms:W3CDTF">2022-08-10T08:40:14Z</dcterms:created>
  <dcterms:modified xsi:type="dcterms:W3CDTF">2026-05-04T09:07:33Z</dcterms:modified>
</cp:coreProperties>
</file>