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0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MasterView">
  <p:normalViewPr>
    <p:restoredLeft sz="38019"/>
    <p:restoredTop sz="94632"/>
  </p:normalViewPr>
  <p:slideViewPr>
    <p:cSldViewPr snapToGrid="0" snapToObjects="1">
      <p:cViewPr varScale="1">
        <p:scale>
          <a:sx n="74" d="100"/>
          <a:sy n="74" d="100"/>
        </p:scale>
        <p:origin x="72" y="5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notesMaster" Target="notesMasters/notesMaster1.xml"/><Relationship Id="rId4" Type="http://schemas.openxmlformats.org/officeDocument/2006/relationships/presProps" Target="presProps.xml"/><Relationship Id="rId5" Type="http://schemas.openxmlformats.org/officeDocument/2006/relationships/viewProps" Target="viewProps.xml"/><Relationship Id="rId6" Type="http://schemas.openxmlformats.org/officeDocument/2006/relationships/theme" Target="theme/theme1.xml"/><Relationship Id="rId7" Type="http://schemas.openxmlformats.org/officeDocument/2006/relationships/tableStyles" Target="tableStyles.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slide" Target="slides/slide5.xml"/><Relationship Id="rId12" Type="http://schemas.openxmlformats.org/officeDocument/2006/relationships/slide" Target="slides/slide6.xml"/><Relationship Id="rId13" Type="http://schemas.openxmlformats.org/officeDocument/2006/relationships/slide" Target="slides/slide7.xml"/><Relationship Id="rId14" Type="http://schemas.openxmlformats.org/officeDocument/2006/relationships/slide" Target="slides/slide8.xml"/><Relationship Id="rId15" Type="http://schemas.openxmlformats.org/officeDocument/2006/relationships/slide" Target="slides/slide9.xml"/><Relationship Id="rId16" Type="http://schemas.openxmlformats.org/officeDocument/2006/relationships/slide" Target="slides/slide10.xml"/><Relationship Id="rId17" Type="http://schemas.openxmlformats.org/officeDocument/2006/relationships/slide" Target="slides/slide11.xml"/><Relationship Id="rId18" Type="http://schemas.openxmlformats.org/officeDocument/2006/relationships/slide" Target="slides/slide12.xml"/><Relationship Id="rId19" Type="http://schemas.openxmlformats.org/officeDocument/2006/relationships/slide" Target="slides/slide13.xml"/><Relationship Id="rId20" Type="http://schemas.openxmlformats.org/officeDocument/2006/relationships/slide" Target="slides/slide14.xml"/><Relationship Id="rId21" Type="http://schemas.openxmlformats.org/officeDocument/2006/relationships/slide" Target="slides/slide15.xml"/><Relationship Id="rId22" Type="http://schemas.openxmlformats.org/officeDocument/2006/relationships/slide" Target="slides/slide16.xml"/><Relationship Id="rId23" Type="http://schemas.openxmlformats.org/officeDocument/2006/relationships/slide" Target="slides/slide17.xml"/><Relationship Id="rId24" Type="http://schemas.openxmlformats.org/officeDocument/2006/relationships/slide" Target="slides/slide18.xml"/><Relationship Id="rId25" Type="http://schemas.openxmlformats.org/officeDocument/2006/relationships/slide" Target="slides/slide19.xml"/><Relationship Id="rId26" Type="http://schemas.openxmlformats.org/officeDocument/2006/relationships/slide" Target="slides/slide20.xml"/><Relationship Id="rId27" Type="http://schemas.openxmlformats.org/officeDocument/2006/relationships/slide" Target="slides/slide21.xml"/><Relationship Id="rId28" Type="http://schemas.openxmlformats.org/officeDocument/2006/relationships/slide" Target="slides/slide22.xml"/><Relationship Id="rId29" Type="http://schemas.openxmlformats.org/officeDocument/2006/relationships/slide" Target="slides/slide23.xml"/><Relationship Id="rId30" Type="http://schemas.openxmlformats.org/officeDocument/2006/relationships/slide" Target="slides/slide24.xml"/><Relationship Id="rId31" Type="http://schemas.openxmlformats.org/officeDocument/2006/relationships/slide" Target="slides/slide25.xml"/><Relationship Id="rId32" Type="http://schemas.openxmlformats.org/officeDocument/2006/relationships/slide" Target="slides/slide2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35F50F7-DDC0-7045-AA38-D9E47D0885F9}" type="datetimeFigureOut">
              <a:rPr lang="fr-FR" smtClean="0"/>
              <a:t>02/05/2026</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D248B2C-ABDD-864A-BBD9-559E5DBDFE0B}" type="slidenum">
              <a:rPr lang="fr-FR" smtClean="0"/>
              <a:t>‹N°›</a:t>
            </a:fld>
            <a:endParaRPr lang="fr-FR"/>
          </a:p>
        </p:txBody>
      </p:sp>
    </p:spTree>
    <p:extLst>
      <p:ext uri="{BB962C8B-B14F-4D97-AF65-F5344CB8AC3E}">
        <p14:creationId xmlns:p14="http://schemas.microsoft.com/office/powerpoint/2010/main" val="19602815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4A2933-B3BB-FD9C-A38F-E69BF84D33C6}"/>
              </a:ext>
            </a:extLst>
          </p:cNvPr>
          <p:cNvSpPr>
            <a:spLocks noGrp="1"/>
          </p:cNvSpPr>
          <p:nvPr>
            <p:ph type="ctrTitle"/>
          </p:nvPr>
        </p:nvSpPr>
        <p:spPr>
          <a:xfrm>
            <a:off x="1524000" y="1122363"/>
            <a:ext cx="9144000" cy="2387600"/>
          </a:xfrm>
        </p:spPr>
        <p:txBody>
          <a:bodyPr anchor="b"/>
          <a:lstStyle>
            <a:lvl1pPr algn="ctr">
              <a:defRPr sz="6000"/>
            </a:lvl1pPr>
          </a:lstStyle>
          <a:p>
            <a:r>
              <a:rPr lang="fr-FR" dirty="0"/>
              <a:t>Modifiez le style du titre</a:t>
            </a:r>
          </a:p>
        </p:txBody>
      </p:sp>
      <p:sp>
        <p:nvSpPr>
          <p:cNvPr id="3" name="Sous-titre 2">
            <a:extLst>
              <a:ext uri="{FF2B5EF4-FFF2-40B4-BE49-F238E27FC236}">
                <a16:creationId xmlns:a16="http://schemas.microsoft.com/office/drawing/2014/main" id="{8F423593-A058-4F68-0494-6F66D43CABF8}"/>
              </a:ext>
            </a:extLst>
          </p:cNvPr>
          <p:cNvSpPr>
            <a:spLocks noGrp="1"/>
          </p:cNvSpPr>
          <p:nvPr>
            <p:ph type="subTitle" idx="1"/>
          </p:nvPr>
        </p:nvSpPr>
        <p:spPr>
          <a:xfrm>
            <a:off x="1524000" y="3602038"/>
            <a:ext cx="9144000" cy="1655762"/>
          </a:xfrm>
        </p:spPr>
        <p:txBody>
          <a:bodyPr/>
          <a:lstStyle>
            <a:lvl1pPr marL="0" indent="0" algn="ctr">
              <a:buNone/>
              <a:defRPr sz="2400" b="1">
                <a:solidFill>
                  <a:schemeClr val="accent1">
                    <a:lumMod val="40000"/>
                    <a:lumOff val="6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dirty="0"/>
              <a:t>Modifiez le style des sous-titres du masque</a:t>
            </a:r>
          </a:p>
        </p:txBody>
      </p:sp>
      <p:sp>
        <p:nvSpPr>
          <p:cNvPr id="4" name="Espace réservé de la date 3">
            <a:extLst>
              <a:ext uri="{FF2B5EF4-FFF2-40B4-BE49-F238E27FC236}">
                <a16:creationId xmlns:a16="http://schemas.microsoft.com/office/drawing/2014/main" id="{019B0018-30B4-CF06-46C8-C54369181600}"/>
              </a:ext>
            </a:extLst>
          </p:cNvPr>
          <p:cNvSpPr>
            <a:spLocks noGrp="1"/>
          </p:cNvSpPr>
          <p:nvPr>
            <p:ph type="dt" sz="half" idx="10"/>
          </p:nvPr>
        </p:nvSpPr>
        <p:spPr/>
        <p:txBody>
          <a:bodyPr/>
          <a:lstStyle/>
          <a:p>
            <a:fld id="{619B0B4B-6E59-4500-9D68-1A24FB6EFA61}"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5129D90C-FC36-CB09-1E6F-A905C9A41A53}"/>
              </a:ext>
            </a:extLst>
          </p:cNvPr>
          <p:cNvSpPr>
            <a:spLocks noGrp="1"/>
          </p:cNvSpPr>
          <p:nvPr>
            <p:ph type="ftr" sz="quarter" idx="11"/>
          </p:nvPr>
        </p:nvSpPr>
        <p:spPr/>
        <p:txBody>
          <a:bodyPr/>
          <a:lstStyle/>
          <a:p>
            <a:r>
              <a:rPr lang="fr-FR"/>
              <a:t>L'assistant de votre architecte accompagné !</a:t>
            </a:r>
            <a:endParaRPr lang="fr-FR" dirty="0"/>
          </a:p>
        </p:txBody>
      </p:sp>
      <p:sp>
        <p:nvSpPr>
          <p:cNvPr id="6" name="Espace réservé du numéro de diapositive 5">
            <a:extLst>
              <a:ext uri="{FF2B5EF4-FFF2-40B4-BE49-F238E27FC236}">
                <a16:creationId xmlns:a16="http://schemas.microsoft.com/office/drawing/2014/main" id="{0B16376C-6BAA-A87D-7290-54CE90A0D440}"/>
              </a:ext>
            </a:extLst>
          </p:cNvPr>
          <p:cNvSpPr>
            <a:spLocks noGrp="1"/>
          </p:cNvSpPr>
          <p:nvPr>
            <p:ph type="sldNum" sz="quarter" idx="12"/>
          </p:nvPr>
        </p:nvSpPr>
        <p:spPr/>
        <p:txBody>
          <a:bodyPr/>
          <a:lstStyle/>
          <a:p>
            <a:fld id="{D74E11A1-ABAE-B64E-8769-1FD2A23D5E87}" type="slidenum">
              <a:rPr lang="fr-FR" smtClean="0"/>
              <a:t>‹N°›</a:t>
            </a:fld>
            <a:endParaRPr lang="fr-FR" dirty="0"/>
          </a:p>
        </p:txBody>
      </p:sp>
    </p:spTree>
    <p:extLst>
      <p:ext uri="{BB962C8B-B14F-4D97-AF65-F5344CB8AC3E}">
        <p14:creationId xmlns:p14="http://schemas.microsoft.com/office/powerpoint/2010/main" val="485228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63DC5E2-725F-F3A8-7CFF-B845FC576725}"/>
              </a:ext>
            </a:extLst>
          </p:cNvPr>
          <p:cNvSpPr>
            <a:spLocks noGrp="1"/>
          </p:cNvSpPr>
          <p:nvPr>
            <p:ph type="title"/>
          </p:nvPr>
        </p:nvSpPr>
        <p:spPr/>
        <p:txBody>
          <a:bodyPr/>
          <a:lstStyle/>
          <a:p>
            <a:r>
              <a:rPr lang="fr-FR" dirty="0"/>
              <a:t>Modifiez le style du titre</a:t>
            </a:r>
          </a:p>
        </p:txBody>
      </p:sp>
      <p:sp>
        <p:nvSpPr>
          <p:cNvPr id="3" name="Espace réservé du contenu 2">
            <a:extLst>
              <a:ext uri="{FF2B5EF4-FFF2-40B4-BE49-F238E27FC236}">
                <a16:creationId xmlns:a16="http://schemas.microsoft.com/office/drawing/2014/main" id="{3B3CF59B-73F1-5FA8-3D4D-5CA903C6EACB}"/>
              </a:ext>
            </a:extLst>
          </p:cNvPr>
          <p:cNvSpPr>
            <a:spLocks noGrp="1"/>
          </p:cNvSpPr>
          <p:nvPr>
            <p:ph idx="1"/>
          </p:nvPr>
        </p:nvSpPr>
        <p:spPr/>
        <p:txBody>
          <a:bodyPr/>
          <a:lstStyle>
            <a:lvl1pPr>
              <a:defRPr b="0">
                <a:solidFill>
                  <a:schemeClr val="tx1"/>
                </a:solidFill>
              </a:defRPr>
            </a:lvl1p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9791D448-F096-208E-6D2F-3D40EF831CFA}"/>
              </a:ext>
            </a:extLst>
          </p:cNvPr>
          <p:cNvSpPr>
            <a:spLocks noGrp="1"/>
          </p:cNvSpPr>
          <p:nvPr>
            <p:ph type="dt" sz="half" idx="10"/>
          </p:nvPr>
        </p:nvSpPr>
        <p:spPr/>
        <p:txBody>
          <a:bodyPr/>
          <a:lstStyle/>
          <a:p>
            <a:fld id="{C6399254-EDD1-469C-B448-05F732D97C8E}" type="datetime1">
              <a:rPr lang="fr-FR" smtClean="0"/>
              <a:t>02/05/2026</a:t>
            </a:fld>
            <a:endParaRPr lang="fr-FR"/>
          </a:p>
        </p:txBody>
      </p:sp>
      <p:sp>
        <p:nvSpPr>
          <p:cNvPr id="5" name="Espace réservé du pied de page 4">
            <a:extLst>
              <a:ext uri="{FF2B5EF4-FFF2-40B4-BE49-F238E27FC236}">
                <a16:creationId xmlns:a16="http://schemas.microsoft.com/office/drawing/2014/main" id="{039B82A8-06C8-18B1-C2F2-3BAC8DB10183}"/>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9C832301-E836-4E57-FDB2-22AD897F02A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09475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5DCA2D3-9539-8E4A-6548-05A361951A7C}"/>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D73DAD8-2C47-4357-7584-6066632B16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28D5219C-95EF-C873-878E-ECECF1A569E7}"/>
              </a:ext>
            </a:extLst>
          </p:cNvPr>
          <p:cNvSpPr>
            <a:spLocks noGrp="1"/>
          </p:cNvSpPr>
          <p:nvPr>
            <p:ph type="dt" sz="half" idx="10"/>
          </p:nvPr>
        </p:nvSpPr>
        <p:spPr/>
        <p:txBody>
          <a:bodyPr/>
          <a:lstStyle/>
          <a:p>
            <a:fld id="{9113360E-ECE0-4634-9EEA-816B36CBB363}" type="datetime1">
              <a:rPr lang="fr-FR" smtClean="0"/>
              <a:t>02/05/2026</a:t>
            </a:fld>
            <a:endParaRPr lang="fr-FR"/>
          </a:p>
        </p:txBody>
      </p:sp>
      <p:sp>
        <p:nvSpPr>
          <p:cNvPr id="5" name="Espace réservé du pied de page 4">
            <a:extLst>
              <a:ext uri="{FF2B5EF4-FFF2-40B4-BE49-F238E27FC236}">
                <a16:creationId xmlns:a16="http://schemas.microsoft.com/office/drawing/2014/main" id="{B82EC90E-BE05-E165-F3F6-F0A005EA5967}"/>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A63CE589-A653-0942-669F-A0597C9D1D92}"/>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15738365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EF541C1-B824-B51B-9144-C174B15314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F2F08BDD-171F-7A4B-4035-D942F3FBB01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6553312-6037-CBC5-2892-FF44D1903FA8}"/>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21ED35-0B40-15FE-E90F-5FCF41F0E114}"/>
              </a:ext>
            </a:extLst>
          </p:cNvPr>
          <p:cNvSpPr>
            <a:spLocks noGrp="1"/>
          </p:cNvSpPr>
          <p:nvPr>
            <p:ph type="dt" sz="half" idx="10"/>
          </p:nvPr>
        </p:nvSpPr>
        <p:spPr/>
        <p:txBody>
          <a:bodyPr/>
          <a:lstStyle/>
          <a:p>
            <a:fld id="{02FAB217-DA11-45C3-AC5E-4B2965C20575}" type="datetime1">
              <a:rPr lang="fr-FR" smtClean="0"/>
              <a:t>02/05/2026</a:t>
            </a:fld>
            <a:endParaRPr lang="fr-FR"/>
          </a:p>
        </p:txBody>
      </p:sp>
      <p:sp>
        <p:nvSpPr>
          <p:cNvPr id="6" name="Espace réservé du pied de page 5">
            <a:extLst>
              <a:ext uri="{FF2B5EF4-FFF2-40B4-BE49-F238E27FC236}">
                <a16:creationId xmlns:a16="http://schemas.microsoft.com/office/drawing/2014/main" id="{5D29B478-F956-6A2E-A3B6-FD75D858D82D}"/>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8E5958EE-08A0-BBE3-C7F6-9C118AC32C71}"/>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198611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BE33EA0-3807-64B0-6339-6449F16FA4EE}"/>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E5AAA7F-72EA-D893-1AD7-8ED45788BB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40BD2815-0C42-116D-6A16-AF877B03612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F2ADBD25-5C65-D248-8FC6-87AA85D636F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289D6-DA6D-EC9D-13CA-6D5B6FA09538}"/>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E94088C-ADBD-BE01-B59E-2187F64D91D9}"/>
              </a:ext>
            </a:extLst>
          </p:cNvPr>
          <p:cNvSpPr>
            <a:spLocks noGrp="1"/>
          </p:cNvSpPr>
          <p:nvPr>
            <p:ph type="dt" sz="half" idx="10"/>
          </p:nvPr>
        </p:nvSpPr>
        <p:spPr/>
        <p:txBody>
          <a:bodyPr/>
          <a:lstStyle/>
          <a:p>
            <a:fld id="{06EBB4DE-8250-4250-A63E-D1E844E0DDEC}" type="datetime1">
              <a:rPr lang="fr-FR" smtClean="0"/>
              <a:t>02/05/2026</a:t>
            </a:fld>
            <a:endParaRPr lang="fr-FR"/>
          </a:p>
        </p:txBody>
      </p:sp>
      <p:sp>
        <p:nvSpPr>
          <p:cNvPr id="8" name="Espace réservé du pied de page 7">
            <a:extLst>
              <a:ext uri="{FF2B5EF4-FFF2-40B4-BE49-F238E27FC236}">
                <a16:creationId xmlns:a16="http://schemas.microsoft.com/office/drawing/2014/main" id="{23493736-8223-4D21-5A44-AB412F75E795}"/>
              </a:ext>
            </a:extLst>
          </p:cNvPr>
          <p:cNvSpPr>
            <a:spLocks noGrp="1"/>
          </p:cNvSpPr>
          <p:nvPr>
            <p:ph type="ftr" sz="quarter" idx="11"/>
          </p:nvPr>
        </p:nvSpPr>
        <p:spPr/>
        <p:txBody>
          <a:bodyPr/>
          <a:lstStyle/>
          <a:p>
            <a:r>
              <a:rPr lang="fr-FR"/>
              <a:t>L'assistant de votre architecte accompagné !</a:t>
            </a:r>
          </a:p>
        </p:txBody>
      </p:sp>
      <p:sp>
        <p:nvSpPr>
          <p:cNvPr id="9" name="Espace réservé du numéro de diapositive 8">
            <a:extLst>
              <a:ext uri="{FF2B5EF4-FFF2-40B4-BE49-F238E27FC236}">
                <a16:creationId xmlns:a16="http://schemas.microsoft.com/office/drawing/2014/main" id="{7AD21485-D57A-2E33-C2BB-FD0A693131F4}"/>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42757475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40EE4C-E165-F67E-0D4C-4E21DBBD6164}"/>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7CB84A9F-CAF6-A1E5-4D2C-10DBF5CB206E}"/>
              </a:ext>
            </a:extLst>
          </p:cNvPr>
          <p:cNvSpPr>
            <a:spLocks noGrp="1"/>
          </p:cNvSpPr>
          <p:nvPr>
            <p:ph type="dt" sz="half" idx="10"/>
          </p:nvPr>
        </p:nvSpPr>
        <p:spPr/>
        <p:txBody>
          <a:bodyPr/>
          <a:lstStyle/>
          <a:p>
            <a:fld id="{302D402A-8411-4695-8C7A-0B4372306FC6}" type="datetime1">
              <a:rPr lang="fr-FR" smtClean="0"/>
              <a:t>02/05/2026</a:t>
            </a:fld>
            <a:endParaRPr lang="fr-FR"/>
          </a:p>
        </p:txBody>
      </p:sp>
      <p:sp>
        <p:nvSpPr>
          <p:cNvPr id="4" name="Espace réservé du pied de page 3">
            <a:extLst>
              <a:ext uri="{FF2B5EF4-FFF2-40B4-BE49-F238E27FC236}">
                <a16:creationId xmlns:a16="http://schemas.microsoft.com/office/drawing/2014/main" id="{8ABEEE22-263C-AA70-4D60-2FDC0A4B4BB5}"/>
              </a:ext>
            </a:extLst>
          </p:cNvPr>
          <p:cNvSpPr>
            <a:spLocks noGrp="1"/>
          </p:cNvSpPr>
          <p:nvPr>
            <p:ph type="ftr" sz="quarter" idx="11"/>
          </p:nvPr>
        </p:nvSpPr>
        <p:spPr/>
        <p:txBody>
          <a:bodyPr/>
          <a:lstStyle/>
          <a:p>
            <a:r>
              <a:rPr lang="fr-FR"/>
              <a:t>L'assistant de votre architecte accompagné !</a:t>
            </a:r>
          </a:p>
        </p:txBody>
      </p:sp>
      <p:sp>
        <p:nvSpPr>
          <p:cNvPr id="5" name="Espace réservé du numéro de diapositive 4">
            <a:extLst>
              <a:ext uri="{FF2B5EF4-FFF2-40B4-BE49-F238E27FC236}">
                <a16:creationId xmlns:a16="http://schemas.microsoft.com/office/drawing/2014/main" id="{231D2234-B515-5A5E-6155-A3E9CD54FF1B}"/>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7807122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3A0A7FA5-D374-AD33-9D58-D063EE11DF47}"/>
              </a:ext>
            </a:extLst>
          </p:cNvPr>
          <p:cNvSpPr>
            <a:spLocks noGrp="1"/>
          </p:cNvSpPr>
          <p:nvPr>
            <p:ph type="dt" sz="half" idx="10"/>
          </p:nvPr>
        </p:nvSpPr>
        <p:spPr/>
        <p:txBody>
          <a:bodyPr/>
          <a:lstStyle/>
          <a:p>
            <a:fld id="{07EEAF82-AD76-4762-B81F-1E31DB1F08B1}" type="datetime1">
              <a:rPr lang="fr-FR" smtClean="0"/>
              <a:t>02/05/2026</a:t>
            </a:fld>
            <a:endParaRPr lang="fr-FR"/>
          </a:p>
        </p:txBody>
      </p:sp>
      <p:sp>
        <p:nvSpPr>
          <p:cNvPr id="3" name="Espace réservé du pied de page 2">
            <a:extLst>
              <a:ext uri="{FF2B5EF4-FFF2-40B4-BE49-F238E27FC236}">
                <a16:creationId xmlns:a16="http://schemas.microsoft.com/office/drawing/2014/main" id="{B716F0D3-3AB6-414C-2427-EAF6CB44BE8E}"/>
              </a:ext>
            </a:extLst>
          </p:cNvPr>
          <p:cNvSpPr>
            <a:spLocks noGrp="1"/>
          </p:cNvSpPr>
          <p:nvPr>
            <p:ph type="ftr" sz="quarter" idx="11"/>
          </p:nvPr>
        </p:nvSpPr>
        <p:spPr/>
        <p:txBody>
          <a:bodyPr/>
          <a:lstStyle/>
          <a:p>
            <a:r>
              <a:rPr lang="fr-FR"/>
              <a:t>L'assistant de votre architecte accompagné !</a:t>
            </a:r>
          </a:p>
        </p:txBody>
      </p:sp>
      <p:sp>
        <p:nvSpPr>
          <p:cNvPr id="4" name="Espace réservé du numéro de diapositive 3">
            <a:extLst>
              <a:ext uri="{FF2B5EF4-FFF2-40B4-BE49-F238E27FC236}">
                <a16:creationId xmlns:a16="http://schemas.microsoft.com/office/drawing/2014/main" id="{5898D059-D2FE-DC3A-056C-9196FB7ECAAE}"/>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21661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DA0C437-0755-3748-0BC4-1FE2CEC4E2E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E1E5709B-B4BA-6FB4-2DB3-AC8515B0895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6239E3D-0DC9-0591-EC7B-F918D2151E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FACDD33-51EB-A4C5-6CE6-1A9148AA038D}"/>
              </a:ext>
            </a:extLst>
          </p:cNvPr>
          <p:cNvSpPr>
            <a:spLocks noGrp="1"/>
          </p:cNvSpPr>
          <p:nvPr>
            <p:ph type="dt" sz="half" idx="10"/>
          </p:nvPr>
        </p:nvSpPr>
        <p:spPr/>
        <p:txBody>
          <a:bodyPr/>
          <a:lstStyle/>
          <a:p>
            <a:fld id="{4C67F831-63D8-4E51-81FA-55790F3535FA}" type="datetime1">
              <a:rPr lang="fr-FR" smtClean="0"/>
              <a:t>02/05/2026</a:t>
            </a:fld>
            <a:endParaRPr lang="fr-FR"/>
          </a:p>
        </p:txBody>
      </p:sp>
      <p:sp>
        <p:nvSpPr>
          <p:cNvPr id="6" name="Espace réservé du pied de page 5">
            <a:extLst>
              <a:ext uri="{FF2B5EF4-FFF2-40B4-BE49-F238E27FC236}">
                <a16:creationId xmlns:a16="http://schemas.microsoft.com/office/drawing/2014/main" id="{FCCADBE1-D612-7365-B947-998A9C635121}"/>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0B0FC254-8B13-7827-328A-CAA1CCD03FB9}"/>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54874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2BED2D3-CB71-95ED-CD3B-65A4E54118C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C8B21F4F-EF10-73A7-CC26-C925CC24017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8FA78037-6078-8EC2-6B24-415FF43A57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C2AC79D4-909C-9B0C-70F8-45FAF54760CF}"/>
              </a:ext>
            </a:extLst>
          </p:cNvPr>
          <p:cNvSpPr>
            <a:spLocks noGrp="1"/>
          </p:cNvSpPr>
          <p:nvPr>
            <p:ph type="dt" sz="half" idx="10"/>
          </p:nvPr>
        </p:nvSpPr>
        <p:spPr/>
        <p:txBody>
          <a:bodyPr/>
          <a:lstStyle/>
          <a:p>
            <a:fld id="{AEC20D1F-DFD5-468B-B021-22823097F5AA}" type="datetime1">
              <a:rPr lang="fr-FR" smtClean="0"/>
              <a:t>02/05/2026</a:t>
            </a:fld>
            <a:endParaRPr lang="fr-FR"/>
          </a:p>
        </p:txBody>
      </p:sp>
      <p:sp>
        <p:nvSpPr>
          <p:cNvPr id="6" name="Espace réservé du pied de page 5">
            <a:extLst>
              <a:ext uri="{FF2B5EF4-FFF2-40B4-BE49-F238E27FC236}">
                <a16:creationId xmlns:a16="http://schemas.microsoft.com/office/drawing/2014/main" id="{EA15A43D-A595-0DBA-AAF5-9E1926FB2A19}"/>
              </a:ext>
            </a:extLst>
          </p:cNvPr>
          <p:cNvSpPr>
            <a:spLocks noGrp="1"/>
          </p:cNvSpPr>
          <p:nvPr>
            <p:ph type="ftr" sz="quarter" idx="11"/>
          </p:nvPr>
        </p:nvSpPr>
        <p:spPr/>
        <p:txBody>
          <a:bodyPr/>
          <a:lstStyle/>
          <a:p>
            <a:r>
              <a:rPr lang="fr-FR"/>
              <a:t>L'assistant de votre architecte accompagné !</a:t>
            </a:r>
          </a:p>
        </p:txBody>
      </p:sp>
      <p:sp>
        <p:nvSpPr>
          <p:cNvPr id="7" name="Espace réservé du numéro de diapositive 6">
            <a:extLst>
              <a:ext uri="{FF2B5EF4-FFF2-40B4-BE49-F238E27FC236}">
                <a16:creationId xmlns:a16="http://schemas.microsoft.com/office/drawing/2014/main" id="{A7A707E4-FED6-A47E-BFBA-EC60F8045035}"/>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2023712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5C9661-174D-D87E-F5C5-37E4F7DDC6D8}"/>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DEA41E44-B6EB-381D-8605-3AD99A3285E8}"/>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BC002DA-FC74-D5F7-57EC-B9C00452C076}"/>
              </a:ext>
            </a:extLst>
          </p:cNvPr>
          <p:cNvSpPr>
            <a:spLocks noGrp="1"/>
          </p:cNvSpPr>
          <p:nvPr>
            <p:ph type="dt" sz="half" idx="10"/>
          </p:nvPr>
        </p:nvSpPr>
        <p:spPr/>
        <p:txBody>
          <a:bodyPr/>
          <a:lstStyle/>
          <a:p>
            <a:fld id="{0A6C6CAD-83A1-4944-AB50-08D4723EA665}" type="datetime1">
              <a:rPr lang="fr-FR" smtClean="0"/>
              <a:t>02/05/2026</a:t>
            </a:fld>
            <a:endParaRPr lang="fr-FR"/>
          </a:p>
        </p:txBody>
      </p:sp>
      <p:sp>
        <p:nvSpPr>
          <p:cNvPr id="5" name="Espace réservé du pied de page 4">
            <a:extLst>
              <a:ext uri="{FF2B5EF4-FFF2-40B4-BE49-F238E27FC236}">
                <a16:creationId xmlns:a16="http://schemas.microsoft.com/office/drawing/2014/main" id="{DB53A839-7D30-15F3-CCF5-B9FBF1A8881F}"/>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0AFA8A16-9798-923F-33B9-5DD4AFF6C33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0355896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EF065100-4C1D-5004-ED94-B35B2EDD6DB0}"/>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CD4AB4C-F7F2-9431-702F-C77B1F1839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CEC3211-FDB4-4CFB-EC6F-42F425E31EB2}"/>
              </a:ext>
            </a:extLst>
          </p:cNvPr>
          <p:cNvSpPr>
            <a:spLocks noGrp="1"/>
          </p:cNvSpPr>
          <p:nvPr>
            <p:ph type="dt" sz="half" idx="10"/>
          </p:nvPr>
        </p:nvSpPr>
        <p:spPr/>
        <p:txBody>
          <a:bodyPr/>
          <a:lstStyle/>
          <a:p>
            <a:fld id="{C0626D9E-504D-4761-B003-03A7576BA15F}" type="datetime1">
              <a:rPr lang="fr-FR" smtClean="0"/>
              <a:t>02/05/2026</a:t>
            </a:fld>
            <a:endParaRPr lang="fr-FR"/>
          </a:p>
        </p:txBody>
      </p:sp>
      <p:sp>
        <p:nvSpPr>
          <p:cNvPr id="5" name="Espace réservé du pied de page 4">
            <a:extLst>
              <a:ext uri="{FF2B5EF4-FFF2-40B4-BE49-F238E27FC236}">
                <a16:creationId xmlns:a16="http://schemas.microsoft.com/office/drawing/2014/main" id="{F69D1E3F-1B0F-87C9-6565-93289BE880AE}"/>
              </a:ext>
            </a:extLst>
          </p:cNvPr>
          <p:cNvSpPr>
            <a:spLocks noGrp="1"/>
          </p:cNvSpPr>
          <p:nvPr>
            <p:ph type="ftr" sz="quarter" idx="11"/>
          </p:nvPr>
        </p:nvSpPr>
        <p:spPr/>
        <p:txBody>
          <a:body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65C5EC80-AF40-C458-60FA-BE1D5D91B166}"/>
              </a:ext>
            </a:extLst>
          </p:cNvPr>
          <p:cNvSpPr>
            <a:spLocks noGrp="1"/>
          </p:cNvSpPr>
          <p:nvPr>
            <p:ph type="sldNum" sz="quarter" idx="12"/>
          </p:nvPr>
        </p:nvSpPr>
        <p:spPr/>
        <p:txBody>
          <a:bodyPr/>
          <a:lstStyle/>
          <a:p>
            <a:fld id="{D74E11A1-ABAE-B64E-8769-1FD2A23D5E87}" type="slidenum">
              <a:rPr lang="fr-FR" smtClean="0"/>
              <a:t>‹N°›</a:t>
            </a:fld>
            <a:endParaRPr lang="fr-FR"/>
          </a:p>
        </p:txBody>
      </p:sp>
    </p:spTree>
    <p:extLst>
      <p:ext uri="{BB962C8B-B14F-4D97-AF65-F5344CB8AC3E}">
        <p14:creationId xmlns:p14="http://schemas.microsoft.com/office/powerpoint/2010/main" val="3486268349"/>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BF25F64-7BCD-52ED-C714-F1B011BF71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dirty="0"/>
              <a:t>Modifiez le style du titre</a:t>
            </a:r>
          </a:p>
        </p:txBody>
      </p:sp>
      <p:sp>
        <p:nvSpPr>
          <p:cNvPr id="3" name="Espace réservé du texte 2">
            <a:extLst>
              <a:ext uri="{FF2B5EF4-FFF2-40B4-BE49-F238E27FC236}">
                <a16:creationId xmlns:a16="http://schemas.microsoft.com/office/drawing/2014/main" id="{ECCB6F6F-3A58-AEE3-8650-33B8A9B112C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dirty="0"/>
              <a:t>Cliquez pour modifier les styles du texte du masque</a:t>
            </a:r>
          </a:p>
          <a:p>
            <a:pPr lvl="1"/>
            <a:r>
              <a:rPr lang="fr-FR" dirty="0"/>
              <a:t>Deuxième niveau</a:t>
            </a:r>
          </a:p>
          <a:p>
            <a:pPr lvl="2"/>
            <a:r>
              <a:rPr lang="fr-FR" dirty="0"/>
              <a:t>Troisième niveau</a:t>
            </a:r>
          </a:p>
          <a:p>
            <a:pPr lvl="3"/>
            <a:r>
              <a:rPr lang="fr-FR" dirty="0"/>
              <a:t>Quatrième niveau</a:t>
            </a:r>
          </a:p>
          <a:p>
            <a:pPr lvl="4"/>
            <a:r>
              <a:rPr lang="fr-FR" dirty="0"/>
              <a:t>Cinquième niveau</a:t>
            </a:r>
          </a:p>
        </p:txBody>
      </p:sp>
      <p:sp>
        <p:nvSpPr>
          <p:cNvPr id="4" name="Espace réservé de la date 3">
            <a:extLst>
              <a:ext uri="{FF2B5EF4-FFF2-40B4-BE49-F238E27FC236}">
                <a16:creationId xmlns:a16="http://schemas.microsoft.com/office/drawing/2014/main" id="{5D31B052-4B13-80B6-1BD2-6987F96F738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2111FC-C36C-45BD-8709-CE854D298B35}" type="datetime1">
              <a:rPr lang="fr-FR" smtClean="0"/>
              <a:t>02/05/2026</a:t>
            </a:fld>
            <a:endParaRPr lang="fr-FR"/>
          </a:p>
        </p:txBody>
      </p:sp>
      <p:sp>
        <p:nvSpPr>
          <p:cNvPr id="5" name="Espace réservé du pied de page 4">
            <a:extLst>
              <a:ext uri="{FF2B5EF4-FFF2-40B4-BE49-F238E27FC236}">
                <a16:creationId xmlns:a16="http://schemas.microsoft.com/office/drawing/2014/main" id="{8549694C-21F6-FB6F-613C-67BA7530AE9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a:t>L'assistant de votre architecte accompagné !</a:t>
            </a:r>
          </a:p>
        </p:txBody>
      </p:sp>
      <p:sp>
        <p:nvSpPr>
          <p:cNvPr id="6" name="Espace réservé du numéro de diapositive 5">
            <a:extLst>
              <a:ext uri="{FF2B5EF4-FFF2-40B4-BE49-F238E27FC236}">
                <a16:creationId xmlns:a16="http://schemas.microsoft.com/office/drawing/2014/main" id="{76C42A5A-5C11-0F85-874D-06576F333C7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4E11A1-ABAE-B64E-8769-1FD2A23D5E87}" type="slidenum">
              <a:rPr lang="fr-FR" smtClean="0"/>
              <a:t>‹N°›</a:t>
            </a:fld>
            <a:endParaRPr lang="fr-FR" dirty="0"/>
          </a:p>
        </p:txBody>
      </p:sp>
    </p:spTree>
    <p:extLst>
      <p:ext uri="{BB962C8B-B14F-4D97-AF65-F5344CB8AC3E}">
        <p14:creationId xmlns:p14="http://schemas.microsoft.com/office/powerpoint/2010/main" val="35514765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b="1" kern="1200">
          <a:solidFill>
            <a:schemeClr val="accent1"/>
          </a:solidFill>
          <a:latin typeface="+mj-lt"/>
          <a:ea typeface="+mj-ea"/>
          <a:cs typeface="+mj-cs"/>
        </a:defRPr>
      </a:lvl1pPr>
    </p:titleStyle>
    <p:bodyStyle>
      <a:lvl1pPr marL="0" indent="0" algn="l" defTabSz="914400" rtl="0" eaLnBrk="1" latinLnBrk="0" hangingPunct="1">
        <a:lnSpc>
          <a:spcPct val="90000"/>
        </a:lnSpc>
        <a:spcBef>
          <a:spcPts val="1000"/>
        </a:spcBef>
        <a:buFont typeface="Arial" panose="020B0604020202020204" pitchFamily="34" charset="0"/>
        <a:buNone/>
        <a:defRPr sz="2400" b="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0F6E43D-EC81-B1E3-E116-02BBACA18D60}"/>
              </a:ext>
            </a:extLst>
          </p:cNvPr>
          <p:cNvSpPr>
            <a:spLocks noGrp="1"/>
          </p:cNvSpPr>
          <p:nvPr>
            <p:ph type="ctrTitle"/>
          </p:nvPr>
        </p:nvSpPr>
        <p:spPr/>
        <p:txBody>
          <a:bodyPr/>
          <a:lstStyle/>
          <a:p>
            <a:endParaRPr lang="fr-FR" dirty="0"/>
          </a:p>
        </p:txBody>
      </p:sp>
      <p:sp>
        <p:nvSpPr>
          <p:cNvPr id="3" name="Sous-titre 2">
            <a:extLst>
              <a:ext uri="{FF2B5EF4-FFF2-40B4-BE49-F238E27FC236}">
                <a16:creationId xmlns:a16="http://schemas.microsoft.com/office/drawing/2014/main" id="{9EAEDEFE-0C16-9C6D-FDB5-46C1EAC4C0E6}"/>
              </a:ext>
            </a:extLst>
          </p:cNvPr>
          <p:cNvSpPr>
            <a:spLocks noGrp="1"/>
          </p:cNvSpPr>
          <p:nvPr>
            <p:ph type="subTitle" idx="1"/>
          </p:nvPr>
        </p:nvSpPr>
        <p:spPr/>
        <p:txBody>
          <a:bodyPr/>
          <a:lstStyle/>
          <a:p>
            <a:endParaRPr lang="fr-FR"/>
          </a:p>
        </p:txBody>
      </p:sp>
      <p:sp>
        <p:nvSpPr>
          <p:cNvPr id="4" name="Espace réservé de la date 3">
            <a:extLst>
              <a:ext uri="{FF2B5EF4-FFF2-40B4-BE49-F238E27FC236}">
                <a16:creationId xmlns:a16="http://schemas.microsoft.com/office/drawing/2014/main" id="{CE1C55F6-A032-5941-2D2C-23802E1E42EB}"/>
              </a:ext>
            </a:extLst>
          </p:cNvPr>
          <p:cNvSpPr>
            <a:spLocks noGrp="1"/>
          </p:cNvSpPr>
          <p:nvPr>
            <p:ph type="dt" sz="half" idx="10"/>
          </p:nvPr>
        </p:nvSpPr>
        <p:spPr/>
        <p:txBody>
          <a:bodyPr/>
          <a:lstStyle/>
          <a:p>
            <a:fld id="{7A0A2CCD-62B3-4D54-AADF-6CDB33FCBFD6}" type="datetime1">
              <a:rPr lang="fr-FR" smtClean="0"/>
              <a:t>02/05/2026</a:t>
            </a:fld>
            <a:endParaRPr lang="fr-FR" dirty="0"/>
          </a:p>
        </p:txBody>
      </p:sp>
      <p:sp>
        <p:nvSpPr>
          <p:cNvPr id="5" name="Espace réservé du pied de page 4">
            <a:extLst>
              <a:ext uri="{FF2B5EF4-FFF2-40B4-BE49-F238E27FC236}">
                <a16:creationId xmlns:a16="http://schemas.microsoft.com/office/drawing/2014/main" id="{6400E206-C3AA-6326-0BDA-51065CD1B703}"/>
              </a:ext>
            </a:extLst>
          </p:cNvPr>
          <p:cNvSpPr>
            <a:spLocks noGrp="1"/>
          </p:cNvSpPr>
          <p:nvPr>
            <p:ph type="ftr" sz="quarter" idx="11"/>
          </p:nvPr>
        </p:nvSpPr>
        <p:spPr/>
        <p:txBody>
          <a:bodyPr/>
          <a:lstStyle/>
          <a:p>
            <a:r>
              <a:rPr lang="fr-FR" dirty="0"/>
              <a:t>L'assistant de votre architecte accompagné !</a:t>
            </a:r>
          </a:p>
        </p:txBody>
      </p:sp>
      <p:sp>
        <p:nvSpPr>
          <p:cNvPr id="6" name="Espace réservé du numéro de diapositive 5">
            <a:extLst>
              <a:ext uri="{FF2B5EF4-FFF2-40B4-BE49-F238E27FC236}">
                <a16:creationId xmlns:a16="http://schemas.microsoft.com/office/drawing/2014/main" id="{A1BBD764-C7E0-ABCB-BBB8-056849106AC0}"/>
              </a:ext>
            </a:extLst>
          </p:cNvPr>
          <p:cNvSpPr>
            <a:spLocks noGrp="1"/>
          </p:cNvSpPr>
          <p:nvPr>
            <p:ph type="sldNum" sz="quarter" idx="12"/>
          </p:nvPr>
        </p:nvSpPr>
        <p:spPr/>
        <p:txBody>
          <a:bodyPr/>
          <a:lstStyle/>
          <a:p>
            <a:fld id="{D74E11A1-ABAE-B64E-8769-1FD2A23D5E87}" type="slidenum">
              <a:rPr lang="fr-FR" smtClean="0"/>
              <a:t>1</a:t>
            </a:fld>
            <a:endParaRPr lang="fr-FR" dirty="0"/>
          </a:p>
        </p:txBody>
      </p:sp>
    </p:spTree>
    <p:extLst>
      <p:ext uri="{BB962C8B-B14F-4D97-AF65-F5344CB8AC3E}">
        <p14:creationId xmlns:p14="http://schemas.microsoft.com/office/powerpoint/2010/main" val="1157479654"/>
      </p:ext>
    </p:extLst>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Dossier Architecture Général</a:t>
            </a:r>
          </a:p>
        </p:txBody>
      </p:sp>
      <p:sp>
        <p:nvSpPr>
          <p:cNvPr id="3" name="Content Placeholder 2"/>
          <p:cNvSpPr>
            <a:spLocks noGrp="1"/>
          </p:cNvSpPr>
          <p:nvPr>
            <p:ph idx="1"/>
          </p:nvPr>
        </p:nvSpPr>
        <p:spPr/>
        <p:txBody>
          <a:bodyPr/>
          <a:lstStyle/>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Code: PRO1</a:t>
            </a:r>
          </a:p>
          <a:p>
            <a:r>
              <a:t>Titre: TMS</a:t>
            </a:r>
          </a:p>
          <a:p>
            <a:r>
              <a:t>Type: TPRO1 - Implementation</a:t>
            </a:r>
          </a:p>
          <a:p>
            <a:r>
              <a:t>Statut: En cours</a:t>
            </a:r>
          </a:p>
          <a:p>
            <a:r>
              <a:t>Sponsor: ENT1 - VT Supply Chain (Interne)</a:t>
            </a:r>
          </a:p>
          <a:p>
            <a:r>
              <a:t>Réference du train: None</a:t>
            </a:r>
          </a:p>
          <a:p>
            <a:r>
              <a:t>Méteo: None</a:t>
            </a:r>
          </a:p>
          <a:p>
            <a:r>
              <a:t>Taux avancement global estimé: 0</a:t>
            </a:r>
          </a:p>
          <a:p>
            <a:r>
              <a:t>Taux avancement délai: 0</a:t>
            </a:r>
          </a:p>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Informations</a:t>
            </a:r>
          </a:p>
        </p:txBody>
      </p:sp>
      <p:sp>
        <p:nvSpPr>
          <p:cNvPr id="3" name="Content Placeholder 2"/>
          <p:cNvSpPr>
            <a:spLocks noGrp="1"/>
          </p:cNvSpPr>
          <p:nvPr>
            <p:ph idx="1"/>
          </p:nvPr>
        </p:nvSpPr>
        <p:spPr/>
        <p:txBody>
          <a:bodyPr/>
          <a:lstStyle/>
          <a:p>
            <a:r>
              <a:t>Date de début: 2025-06-01 00:00:00</a:t>
            </a:r>
          </a:p>
          <a:p>
            <a:r>
              <a:t>Date de fin estimée: 2026-09-30 00:00:00</a:t>
            </a:r>
          </a:p>
          <a:p>
            <a:r>
              <a:t>Date de fin réelle: None</a:t>
            </a:r>
          </a:p>
          <a:p>
            <a:r>
              <a:t>Budget OPEX estimé: None</a:t>
            </a:r>
          </a:p>
          <a:p>
            <a:r>
              <a:t>Budget OPEX réel: None</a:t>
            </a:r>
          </a:p>
          <a:p>
            <a:r>
              <a:t>Budget CAPEX estimé: None</a:t>
            </a:r>
          </a:p>
          <a:p>
            <a:r>
              <a:t>Budget CAPEX réel: None</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Contributeurs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Entité</a:t>
                      </a:r>
                    </a:p>
                  </a:txBody>
                  <a:tcPr/>
                </a:tc>
                <a:tc>
                  <a:txBody>
                    <a:bodyPr/>
                    <a:lstStyle/>
                    <a:p>
                      <a:r>
                        <a:t>Acteur</a:t>
                      </a:r>
                    </a:p>
                  </a:txBody>
                  <a:tcPr/>
                </a:tc>
                <a:tc>
                  <a:txBody>
                    <a:bodyPr/>
                    <a:lstStyle/>
                    <a:p>
                      <a:r>
                        <a:t>Rôle</a:t>
                      </a:r>
                    </a:p>
                  </a:txBody>
                  <a:tcPr/>
                </a:tc>
              </a:tr>
              <a:tr h="685800">
                <a:tc>
                  <a:txBody>
                    <a:bodyPr/>
                    <a:lstStyle/>
                    <a:p>
                      <a:r>
                        <a:t>ENT1 - VT Supply Chain (Interne)</a:t>
                      </a:r>
                    </a:p>
                  </a:txBody>
                  <a:tcPr/>
                </a:tc>
                <a:tc>
                  <a:txBody>
                    <a:bodyPr/>
                    <a:lstStyle/>
                    <a:p>
                      <a:r>
                        <a:t>Courseaux David</a:t>
                      </a:r>
                    </a:p>
                  </a:txBody>
                  <a:tcPr/>
                </a:tc>
                <a:tc>
                  <a:txBody>
                    <a:bodyPr/>
                    <a:lstStyle/>
                    <a:p>
                      <a:r>
                        <a:t>Architecte domain</a:t>
                      </a:r>
                    </a:p>
                  </a:txBody>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Contexte</a:t>
            </a:r>
          </a:p>
        </p:txBody>
      </p:sp>
      <p:sp>
        <p:nvSpPr>
          <p:cNvPr id="3" name="Content Placeholder 2"/>
          <p:cNvSpPr>
            <a:spLocks noGrp="1"/>
          </p:cNvSpPr>
          <p:nvPr>
            <p:ph idx="1"/>
          </p:nvPr>
        </p:nvSpPr>
        <p:spPr/>
        <p:txBody>
          <a:bodyPr/>
          <a:lstStyle/>
          <a:p>
            <a:r>
              <a:t>  OPmobility has decided to implement a central TMS (Transport Management System) solution that did not previously exist (either at the local or central level).     This solution requires process changes in the supply chain, the creation of ad-hoc department, and the implementation of an IT system supporting the entire process.     This solution will transform the transport operations’ company across Mexico, US/Canada, Europe, and the rest of the world (APAC and  ,  South America regions).  </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ADR</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ADR</a:t>
                      </a:r>
                    </a:p>
                  </a:txBody>
                  <a:tcPr/>
                </a:tc>
                <a:tc>
                  <a:txBody>
                    <a:bodyPr/>
                    <a:lstStyle/>
                    <a:p>
                      <a:r>
                        <a:t>Description</a:t>
                      </a:r>
                    </a:p>
                  </a:txBody>
                  <a:tcPr/>
                </a:tc>
              </a:tr>
              <a:tr h="685800">
                <a:tc>
                  <a:txBody>
                    <a:bodyPr/>
                    <a:lstStyle/>
                    <a:p>
                      <a:r>
                        <a:t>ADR1 - ADR</a:t>
                      </a:r>
                    </a:p>
                  </a:txBody>
                  <a:tcPr/>
                </a:tc>
                <a:tc>
                  <a:txBody>
                    <a:bodyPr/>
                    <a:lstStyle/>
                    <a:p>
                      <a:r>
                        <a:t>Mon ADR</a:t>
                      </a:r>
                    </a:p>
                  </a:txBody>
                  <a:tcPr/>
                </a:tc>
              </a:tr>
            </a:tbl>
          </a:graphicData>
        </a:graphic>
      </p:graphicFrame>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Key results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Key result</a:t>
                      </a:r>
                    </a:p>
                  </a:txBody>
                  <a:tcPr/>
                </a:tc>
                <a:tc>
                  <a:txBody>
                    <a:bodyPr/>
                    <a:lstStyle/>
                    <a:p>
                      <a:r>
                        <a:t>Description</a:t>
                      </a:r>
                    </a:p>
                  </a:txBody>
                  <a:tcPr/>
                </a:tc>
                <a:tc>
                  <a:txBody>
                    <a:bodyPr/>
                    <a:lstStyle/>
                    <a:p>
                      <a:r>
                        <a:t>Type</a:t>
                      </a:r>
                    </a:p>
                  </a:txBody>
                  <a:tcPr/>
                </a:tc>
              </a:tr>
              <a:tr h="685800">
                <a:tc>
                  <a:txBody>
                    <a:bodyPr/>
                    <a:lstStyle/>
                    <a:p>
                      <a:r>
                        <a:t>ECART1 - Key result</a:t>
                      </a:r>
                    </a:p>
                  </a:txBody>
                  <a:tcPr/>
                </a:tc>
                <a:tc>
                  <a:txBody>
                    <a:bodyPr/>
                    <a:lstStyle/>
                    <a:p>
                      <a:r>
                        <a:t>This is a key result</a:t>
                      </a:r>
                    </a:p>
                  </a:txBody>
                  <a:tcPr/>
                </a:tc>
                <a:tc>
                  <a:txBody>
                    <a:bodyPr/>
                    <a:lstStyle/>
                    <a:p>
                      <a:r>
                        <a:t>Fonctionnel</a:t>
                      </a:r>
                    </a:p>
                  </a:txBody>
                  <a:tcPr/>
                </a:tc>
              </a:tr>
            </a:tbl>
          </a:graphicData>
        </a:graphic>
      </p:graphicFrame>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10972800"/>
              </a:tblGrid>
              <a:tr h="685800">
                <a:tc>
                  <a:txBody>
                    <a:bodyPr/>
                    <a:lstStyle/>
                    <a:p>
                      <a:r>
                        <a:t>Processus</a:t>
                      </a:r>
                    </a:p>
                  </a:txBody>
                  <a:tcPr/>
                </a:tc>
              </a:tr>
              <a:tr h="685800">
                <a:tc>
                  <a:txBody>
                    <a:bodyPr/>
                    <a:lstStyle/>
                    <a:p>
                      <a:r>
                        <a:t>PROCESS1 - Processus</a:t>
                      </a:r>
                    </a:p>
                  </a:txBody>
                  <a:tcPr/>
                </a:tc>
              </a:tr>
            </a:tbl>
          </a:graphicData>
        </a:graphic>
      </p:graphicFrame>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Processus: PROCESS1 - Processus</a:t>
            </a:r>
          </a:p>
        </p:txBody>
      </p:sp>
      <p:pic>
        <p:nvPicPr>
          <p:cNvPr id="3" name="Picture 2" descr="default.png"/>
          <p:cNvPicPr>
            <a:picLocks noChangeAspect="1"/>
          </p:cNvPicPr>
          <p:nvPr/>
        </p:nvPicPr>
        <p:blipFill>
          <a:blip r:embed="rId2"/>
          <a:stretch>
            <a:fillRect/>
          </a:stretch>
        </p:blipFill>
        <p:spPr>
          <a:xfrm>
            <a:off x="457200" y="1828800"/>
            <a:ext cx="11277600" cy="2697990"/>
          </a:xfrm>
          <a:prstGeom prst="rect">
            <a:avLst/>
          </a:prstGeom>
        </p:spPr>
      </p:pic>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Adhérences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457200">
                <a:tc>
                  <a:txBody>
                    <a:bodyPr/>
                    <a:lstStyle/>
                    <a:p>
                      <a:r>
                        <a:t>Projet</a:t>
                      </a:r>
                    </a:p>
                  </a:txBody>
                  <a:tcPr/>
                </a:tc>
                <a:tc>
                  <a:txBody>
                    <a:bodyPr/>
                    <a:lstStyle/>
                    <a:p>
                      <a:r>
                        <a:t>Type</a:t>
                      </a:r>
                    </a:p>
                  </a:txBody>
                  <a:tcPr/>
                </a:tc>
                <a:tc>
                  <a:txBody>
                    <a:bodyPr/>
                    <a:lstStyle/>
                    <a:p>
                      <a:r>
                        <a:t>Impact</a:t>
                      </a:r>
                    </a:p>
                  </a:txBody>
                  <a:tcPr/>
                </a:tc>
              </a:tr>
              <a:tr h="457200">
                <a:tc>
                  <a:txBody>
                    <a:bodyPr/>
                    <a:lstStyle/>
                    <a:p>
                      <a:r>
                        <a:t>PRO1 - TMS</a:t>
                      </a:r>
                    </a:p>
                  </a:txBody>
                  <a:tcPr/>
                </a:tc>
                <a:tc>
                  <a:txBody>
                    <a:bodyPr/>
                    <a:lstStyle/>
                    <a:p>
                      <a:r>
                        <a:t>Projet interne</a:t>
                      </a:r>
                    </a:p>
                  </a:txBody>
                  <a:tcPr/>
                </a:tc>
                <a:tc>
                  <a:txBody>
                    <a:bodyPr/>
                    <a:lstStyle/>
                    <a:p>
                      <a:r>
                        <a:t>Impact on itself ;-)</a:t>
                      </a:r>
                    </a:p>
                  </a:txBody>
                  <a:tcPr/>
                </a:tc>
              </a:tr>
              <a:tr h="457200">
                <a:tc>
                  <a:txBody>
                    <a:bodyPr/>
                    <a:lstStyle/>
                    <a:p>
                      <a:r>
                        <a:t>External project - An external project</a:t>
                      </a:r>
                    </a:p>
                  </a:txBody>
                  <a:tcPr/>
                </a:tc>
                <a:tc>
                  <a:txBody>
                    <a:bodyPr/>
                    <a:lstStyle/>
                    <a:p>
                      <a:r>
                        <a:t>Projet externe</a:t>
                      </a:r>
                    </a:p>
                  </a:txBody>
                  <a:tcPr/>
                </a:tc>
                <a:tc>
                  <a:txBody>
                    <a:bodyPr/>
                    <a:lstStyle/>
                    <a:p>
                      <a:r>
                        <a:t>Has impact on TMS project</a:t>
                      </a:r>
                    </a:p>
                  </a:txBody>
                  <a:tcPr/>
                </a:tc>
              </a:tr>
            </a:tbl>
          </a:graphicData>
        </a:graphic>
      </p:graphicFrame>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Démarche</a:t>
            </a:r>
          </a:p>
        </p:txBody>
      </p:sp>
      <p:sp>
        <p:nvSpPr>
          <p:cNvPr id="3" name="Content Placeholder 2"/>
          <p:cNvSpPr>
            <a:spLocks noGrp="1"/>
          </p:cNvSpPr>
          <p:nvPr>
            <p:ph idx="1"/>
          </p:nvPr>
        </p:nvSpPr>
        <p:spPr/>
        <p:txBody>
          <a:bodyPr/>
          <a:lstStyle/>
          <a:p>
            <a:r>
              <a:t> Ceci est la démarche de mon projet </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Contraintes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Contrainte</a:t>
                      </a:r>
                    </a:p>
                  </a:txBody>
                  <a:tcPr/>
                </a:tc>
                <a:tc>
                  <a:txBody>
                    <a:bodyPr/>
                    <a:lstStyle/>
                    <a:p>
                      <a:r>
                        <a:t>Description</a:t>
                      </a:r>
                    </a:p>
                  </a:txBody>
                  <a:tcPr/>
                </a:tc>
              </a:tr>
              <a:tr h="685800">
                <a:tc>
                  <a:txBody>
                    <a:bodyPr/>
                    <a:lstStyle/>
                    <a:p>
                      <a:r>
                        <a:t>PROCONT1 - Constraint</a:t>
                      </a:r>
                    </a:p>
                  </a:txBody>
                  <a:tcPr/>
                </a:tc>
                <a:tc>
                  <a:txBody>
                    <a:bodyPr/>
                    <a:lstStyle/>
                    <a:p>
                      <a:r>
                        <a:t>A constraint</a:t>
                      </a:r>
                    </a:p>
                  </a:txBody>
                  <a:tcPr/>
                </a:tc>
              </a:tr>
            </a:tbl>
          </a:graphicData>
        </a:graphic>
      </p:graphicFrame>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Exigences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Exigence</a:t>
                      </a:r>
                    </a:p>
                  </a:txBody>
                  <a:tcPr/>
                </a:tc>
                <a:tc>
                  <a:txBody>
                    <a:bodyPr/>
                    <a:lstStyle/>
                    <a:p>
                      <a:r>
                        <a:t>Type</a:t>
                      </a:r>
                    </a:p>
                  </a:txBody>
                  <a:tcPr/>
                </a:tc>
                <a:tc>
                  <a:txBody>
                    <a:bodyPr/>
                    <a:lstStyle/>
                    <a:p>
                      <a:r>
                        <a:t>Description</a:t>
                      </a:r>
                    </a:p>
                  </a:txBody>
                  <a:tcPr/>
                </a:tc>
              </a:tr>
              <a:tr h="342900">
                <a:tc>
                  <a:txBody>
                    <a:bodyPr/>
                    <a:lstStyle/>
                    <a:p>
                      <a:r>
                        <a:t>PROEX1</a:t>
                      </a:r>
                    </a:p>
                  </a:txBody>
                  <a:tcPr/>
                </a:tc>
                <a:tc>
                  <a:txBody>
                    <a:bodyPr/>
                    <a:lstStyle/>
                    <a:p>
                      <a:r>
                        <a:t>Non fonctionnelle</a:t>
                      </a:r>
                    </a:p>
                  </a:txBody>
                  <a:tcPr/>
                </a:tc>
                <a:tc>
                  <a:txBody>
                    <a:bodyPr/>
                    <a:lstStyle/>
                    <a:p>
                      <a:r>
                        <a:t>User characteristics: Users can access the solution via a web portal from a PC, laptop, or tablet. External partners use only the web portal, while admin users have direct access (e.g., SSH).</a:t>
                      </a:r>
                    </a:p>
                  </a:txBody>
                  <a:tcPr/>
                </a:tc>
              </a:tr>
              <a:tr h="342900">
                <a:tc>
                  <a:txBody>
                    <a:bodyPr/>
                    <a:lstStyle/>
                    <a:p>
                      <a:r>
                        <a:t>PROEX2</a:t>
                      </a:r>
                    </a:p>
                  </a:txBody>
                  <a:tcPr/>
                </a:tc>
                <a:tc>
                  <a:txBody>
                    <a:bodyPr/>
                    <a:lstStyle/>
                    <a:p>
                      <a:r>
                        <a:t>Non fonctionnelle</a:t>
                      </a:r>
                    </a:p>
                  </a:txBody>
                  <a:tcPr/>
                </a:tc>
                <a:tc>
                  <a:txBody>
                    <a:bodyPr/>
                    <a:lstStyle/>
                    <a:p>
                      <a:r>
                        <a:t>Location characteristics: The solution is intended for global deployment, with initial rollout in the following order: Mexico, US/Canada, EMEA, APAC, and SAO.</a:t>
                      </a:r>
                    </a:p>
                  </a:txBody>
                  <a:tcPr/>
                </a:tc>
              </a:tr>
              <a:tr h="342900">
                <a:tc>
                  <a:txBody>
                    <a:bodyPr/>
                    <a:lstStyle/>
                    <a:p>
                      <a:r>
                        <a:t>PROEX3</a:t>
                      </a:r>
                    </a:p>
                  </a:txBody>
                  <a:tcPr/>
                </a:tc>
                <a:tc>
                  <a:txBody>
                    <a:bodyPr/>
                    <a:lstStyle/>
                    <a:p>
                      <a:r>
                        <a:t>Non fonctionnelle</a:t>
                      </a:r>
                    </a:p>
                  </a:txBody>
                  <a:tcPr/>
                </a:tc>
                <a:tc>
                  <a:txBody>
                    <a:bodyPr/>
                    <a:lstStyle/>
                    <a:p>
                      <a:r>
                        <a:t>Load characteristics: Shipment volume will increase over time (approx.): 100,000 in 2026, 450,000 in 2027, and 470,000 in 2028. Final figures will be refined during workshops.</a:t>
                      </a:r>
                    </a:p>
                  </a:txBody>
                  <a:tcPr/>
                </a:tc>
              </a:tr>
            </a:tbl>
          </a:graphicData>
        </a:graphic>
      </p:graphicFrame>
    </p:spTree>
  </p:cSld>
  <p:clrMapOvr>
    <a:masterClrMapping/>
  </p:clrMapOvr>
</p:sld>
</file>

<file path=ppt/slides/slide1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228600">
                <a:tc>
                  <a:txBody>
                    <a:bodyPr/>
                    <a:lstStyle/>
                    <a:p>
                      <a:r>
                        <a:t>Sécurité</a:t>
                      </a:r>
                    </a:p>
                  </a:txBody>
                  <a:tcPr/>
                </a:tc>
                <a:tc>
                  <a:txBody>
                    <a:bodyPr/>
                    <a:lstStyle/>
                    <a:p>
                      <a:r>
                        <a:t>Description</a:t>
                      </a:r>
                    </a:p>
                  </a:txBody>
                  <a:tcPr/>
                </a:tc>
              </a:tr>
              <a:tr h="228600">
                <a:tc>
                  <a:txBody>
                    <a:bodyPr/>
                    <a:lstStyle/>
                    <a:p>
                      <a:r>
                        <a:t>PROSECU2 - SEC2</a:t>
                      </a:r>
                    </a:p>
                  </a:txBody>
                  <a:tcPr/>
                </a:tc>
                <a:tc>
                  <a:txBody>
                    <a:bodyPr/>
                    <a:lstStyle/>
                    <a:p/>
                  </a:txBody>
                  <a:tcPr/>
                </a:tc>
              </a:tr>
              <a:tr h="228600">
                <a:tc>
                  <a:txBody>
                    <a:bodyPr/>
                    <a:lstStyle/>
                    <a:p>
                      <a:r>
                        <a:t>PROSECU3 - SEC3</a:t>
                      </a:r>
                    </a:p>
                  </a:txBody>
                  <a:tcPr/>
                </a:tc>
                <a:tc>
                  <a:txBody>
                    <a:bodyPr/>
                    <a:lstStyle/>
                    <a:p/>
                  </a:txBody>
                  <a:tcPr/>
                </a:tc>
              </a:tr>
              <a:tr h="228600">
                <a:tc>
                  <a:txBody>
                    <a:bodyPr/>
                    <a:lstStyle/>
                    <a:p>
                      <a:r>
                        <a:t>PROSECU4 - SEC4</a:t>
                      </a:r>
                    </a:p>
                  </a:txBody>
                  <a:tcPr/>
                </a:tc>
                <a:tc>
                  <a:txBody>
                    <a:bodyPr/>
                    <a:lstStyle/>
                    <a:p/>
                  </a:txBody>
                  <a:tcPr/>
                </a:tc>
              </a:tr>
              <a:tr h="228600">
                <a:tc>
                  <a:txBody>
                    <a:bodyPr/>
                    <a:lstStyle/>
                    <a:p>
                      <a:r>
                        <a:t>PROSECU5 - SEC5</a:t>
                      </a:r>
                    </a:p>
                  </a:txBody>
                  <a:tcPr/>
                </a:tc>
                <a:tc>
                  <a:txBody>
                    <a:bodyPr/>
                    <a:lstStyle/>
                    <a:p/>
                  </a:txBody>
                  <a:tcPr/>
                </a:tc>
              </a:tr>
              <a:tr h="228600">
                <a:tc>
                  <a:txBody>
                    <a:bodyPr/>
                    <a:lstStyle/>
                    <a:p>
                      <a:r>
                        <a:t>PROSECU6 - SEC5</a:t>
                      </a:r>
                    </a:p>
                  </a:txBody>
                  <a:tcPr/>
                </a:tc>
                <a:tc>
                  <a:txBody>
                    <a:bodyPr/>
                    <a:lstStyle/>
                    <a:p/>
                  </a:txBody>
                  <a:tcPr/>
                </a:tc>
              </a:tr>
            </a:tbl>
          </a:graphicData>
        </a:graphic>
      </p:graphicFrame>
    </p:spTree>
  </p:cSld>
  <p:clrMapOvr>
    <a:masterClrMapping/>
  </p:clrMapOvr>
</p:sld>
</file>

<file path=ppt/slides/slide1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Sécurite</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5486400"/>
                <a:gridCol w="5486400"/>
              </a:tblGrid>
              <a:tr h="685800">
                <a:tc>
                  <a:txBody>
                    <a:bodyPr/>
                    <a:lstStyle/>
                    <a:p>
                      <a:r>
                        <a:t>Sécurité</a:t>
                      </a:r>
                    </a:p>
                  </a:txBody>
                  <a:tcPr/>
                </a:tc>
                <a:tc>
                  <a:txBody>
                    <a:bodyPr/>
                    <a:lstStyle/>
                    <a:p>
                      <a:r>
                        <a:t>Description</a:t>
                      </a:r>
                    </a:p>
                  </a:txBody>
                  <a:tcPr/>
                </a:tc>
              </a:tr>
              <a:tr h="685800">
                <a:tc>
                  <a:txBody>
                    <a:bodyPr/>
                    <a:lstStyle/>
                    <a:p>
                      <a:r>
                        <a:t>PROSECU7 - SEC6</a:t>
                      </a:r>
                    </a:p>
                  </a:txBody>
                  <a:tcPr/>
                </a:tc>
                <a:tc>
                  <a:txBody>
                    <a:bodyPr/>
                    <a:lstStyle/>
                    <a:p/>
                  </a:txBody>
                  <a:tcPr/>
                </a:tc>
              </a:tr>
            </a:tbl>
          </a:graphicData>
        </a:graphic>
      </p:graphicFrame>
    </p:spTree>
  </p:cSld>
  <p:clrMapOvr>
    <a:masterClrMapping/>
  </p:clrMapOvr>
</p:sld>
</file>

<file path=ppt/slides/slide1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Plan d'occupation des sols impacté</a:t>
            </a:r>
          </a:p>
        </p:txBody>
      </p:sp>
      <p:pic>
        <p:nvPicPr>
          <p:cNvPr id="3" name="Picture 2" descr="pos_fonctionnel_6d7ea441-aaad-49ae-9ce2-89211c284ae1.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18.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Capacités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Capacité</a:t>
                      </a:r>
                    </a:p>
                  </a:txBody>
                  <a:tcPr/>
                </a:tc>
                <a:tc>
                  <a:txBody>
                    <a:bodyPr/>
                    <a:lstStyle/>
                    <a:p>
                      <a:r>
                        <a:t>Type</a:t>
                      </a:r>
                    </a:p>
                  </a:txBody>
                  <a:tcPr/>
                </a:tc>
                <a:tc>
                  <a:txBody>
                    <a:bodyPr/>
                    <a:lstStyle/>
                    <a:p>
                      <a:r>
                        <a:t>Impact</a:t>
                      </a:r>
                    </a:p>
                  </a:txBody>
                  <a:tcPr/>
                </a:tc>
              </a:tr>
              <a:tr h="685800">
                <a:tc>
                  <a:txBody>
                    <a:bodyPr/>
                    <a:lstStyle/>
                    <a:p>
                      <a:r>
                        <a:t>CAP156 - Analyze performance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19.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Cartographie des données impactée</a:t>
            </a:r>
          </a:p>
        </p:txBody>
      </p:sp>
      <p:pic>
        <p:nvPicPr>
          <p:cNvPr id="3" name="Picture 2" descr="pos_donnees_82027009-8648-428e-8ecc-8491a6a2e38f.png"/>
          <p:cNvPicPr>
            <a:picLocks noChangeAspect="1"/>
          </p:cNvPicPr>
          <p:nvPr/>
        </p:nvPicPr>
        <p:blipFill>
          <a:blip r:embed="rId2"/>
          <a:stretch>
            <a:fillRect/>
          </a:stretch>
        </p:blipFill>
        <p:spPr>
          <a:xfrm>
            <a:off x="457200" y="1828800"/>
            <a:ext cx="11277600" cy="3579819"/>
          </a:xfrm>
          <a:prstGeom prst="rect">
            <a:avLst/>
          </a:prstGeom>
        </p:spPr>
      </p:pic>
    </p:spTree>
  </p:cSld>
  <p:clrMapOvr>
    <a:masterClrMapping/>
  </p:clrMapOvr>
</p:sld>
</file>

<file path=ppt/slides/slide20.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Objets métiers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Objet métier</a:t>
                      </a:r>
                    </a:p>
                  </a:txBody>
                  <a:tcPr/>
                </a:tc>
                <a:tc>
                  <a:txBody>
                    <a:bodyPr/>
                    <a:lstStyle/>
                    <a:p>
                      <a:r>
                        <a:t>Type</a:t>
                      </a:r>
                    </a:p>
                  </a:txBody>
                  <a:tcPr/>
                </a:tc>
                <a:tc>
                  <a:txBody>
                    <a:bodyPr/>
                    <a:lstStyle/>
                    <a:p>
                      <a:r>
                        <a:t>Impact</a:t>
                      </a:r>
                    </a:p>
                  </a:txBody>
                  <a:tcPr/>
                </a:tc>
              </a:tr>
              <a:tr h="685800">
                <a:tc>
                  <a:txBody>
                    <a:bodyPr/>
                    <a:lstStyle/>
                    <a:p>
                      <a:r>
                        <a:t>OM6 - Customers</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Services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Service</a:t>
                      </a:r>
                    </a:p>
                  </a:txBody>
                  <a:tcPr/>
                </a:tc>
                <a:tc>
                  <a:txBody>
                    <a:bodyPr/>
                    <a:lstStyle/>
                    <a:p>
                      <a:r>
                        <a:t>Type</a:t>
                      </a:r>
                    </a:p>
                  </a:txBody>
                  <a:tcPr/>
                </a:tc>
                <a:tc>
                  <a:txBody>
                    <a:bodyPr/>
                    <a:lstStyle/>
                    <a:p>
                      <a:r>
                        <a:t>Impact</a:t>
                      </a:r>
                    </a:p>
                  </a:txBody>
                  <a:tcPr/>
                </a:tc>
              </a:tr>
              <a:tr h="685800">
                <a:tc>
                  <a:txBody>
                    <a:bodyPr/>
                    <a:lstStyle/>
                    <a:p>
                      <a:r>
                        <a:t>SERV1 - Service</a:t>
                      </a:r>
                    </a:p>
                  </a:txBody>
                  <a:tcPr/>
                </a:tc>
                <a:tc>
                  <a:txBody>
                    <a:bodyPr/>
                    <a:lstStyle/>
                    <a:p>
                      <a:r>
                        <a:t>Modification</a:t>
                      </a:r>
                    </a:p>
                  </a:txBody>
                  <a:tcPr/>
                </a:tc>
                <a:tc>
                  <a:txBody>
                    <a:bodyPr/>
                    <a:lstStyle/>
                    <a:p>
                      <a:r>
                        <a:t>None</a:t>
                      </a:r>
                    </a:p>
                  </a:txBody>
                  <a:tcPr/>
                </a:tc>
              </a:tr>
            </a:tbl>
          </a:graphicData>
        </a:graphic>
      </p:graphicFrame>
    </p:spTree>
  </p:cSld>
  <p:clrMapOvr>
    <a:masterClrMapping/>
  </p:clrMapOvr>
</p:sld>
</file>

<file path=ppt/slides/slide2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Solution applicative: PROSCEN1 - Applicative Solution</a:t>
            </a:r>
          </a:p>
        </p:txBody>
      </p:sp>
      <p:sp>
        <p:nvSpPr>
          <p:cNvPr id="3" name="Content Placeholder 2"/>
          <p:cNvSpPr>
            <a:spLocks noGrp="1"/>
          </p:cNvSpPr>
          <p:nvPr>
            <p:ph idx="1"/>
          </p:nvPr>
        </p:nvSpPr>
        <p:spPr/>
        <p:txBody>
          <a:bodyPr/>
          <a:lstStyle/>
          <a:p>
            <a:r>
              <a:t>None</a:t>
            </a:r>
          </a:p>
        </p:txBody>
      </p:sp>
    </p:spTree>
  </p:cSld>
  <p:clrMapOvr>
    <a:masterClrMapping/>
  </p:clrMapOvr>
</p:sld>
</file>

<file path=ppt/slides/slide2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Paysage applicatif impacté</a:t>
            </a:r>
          </a:p>
        </p:txBody>
      </p:sp>
      <p:pic>
        <p:nvPicPr>
          <p:cNvPr id="3" name="Picture 2" descr="pos_applicatif_fbbc3379-742f-4fc9-9376-316276e4df25.png"/>
          <p:cNvPicPr>
            <a:picLocks noChangeAspect="1"/>
          </p:cNvPicPr>
          <p:nvPr/>
        </p:nvPicPr>
        <p:blipFill>
          <a:blip r:embed="rId2"/>
          <a:stretch>
            <a:fillRect/>
          </a:stretch>
        </p:blipFill>
        <p:spPr>
          <a:xfrm>
            <a:off x="457200" y="1828800"/>
            <a:ext cx="11277600" cy="3486229"/>
          </a:xfrm>
          <a:prstGeom prst="rect">
            <a:avLst/>
          </a:prstGeom>
        </p:spPr>
      </p:pic>
    </p:spTree>
  </p:cSld>
  <p:clrMapOvr>
    <a:masterClrMapping/>
  </p:clrMapOvr>
</p:sld>
</file>

<file path=ppt/slides/slide2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Applications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342900">
                <a:tc>
                  <a:txBody>
                    <a:bodyPr/>
                    <a:lstStyle/>
                    <a:p>
                      <a:r>
                        <a:t>Application</a:t>
                      </a:r>
                    </a:p>
                  </a:txBody>
                  <a:tcPr/>
                </a:tc>
                <a:tc>
                  <a:txBody>
                    <a:bodyPr/>
                    <a:lstStyle/>
                    <a:p>
                      <a:r>
                        <a:t>Type</a:t>
                      </a:r>
                    </a:p>
                  </a:txBody>
                  <a:tcPr/>
                </a:tc>
                <a:tc>
                  <a:txBody>
                    <a:bodyPr/>
                    <a:lstStyle/>
                    <a:p>
                      <a:r>
                        <a:t>Impact</a:t>
                      </a:r>
                    </a:p>
                  </a:txBody>
                  <a:tcPr/>
                </a:tc>
              </a:tr>
              <a:tr h="342900">
                <a:tc>
                  <a:txBody>
                    <a:bodyPr/>
                    <a:lstStyle/>
                    <a:p>
                      <a:r>
                        <a:t>APP954 - 4Flow</a:t>
                      </a:r>
                    </a:p>
                  </a:txBody>
                  <a:tcPr/>
                </a:tc>
                <a:tc>
                  <a:txBody>
                    <a:bodyPr/>
                    <a:lstStyle/>
                    <a:p>
                      <a:r>
                        <a:t>Modification</a:t>
                      </a:r>
                    </a:p>
                  </a:txBody>
                  <a:tcPr/>
                </a:tc>
                <a:tc>
                  <a:txBody>
                    <a:bodyPr/>
                    <a:lstStyle/>
                    <a:p>
                      <a:r>
                        <a:t>Introduction of a central TMS for transport planning, execution, optimization, and freight invoice control. Consumes master and demand data from SAP/EDI, performs transport and MRP related optimization, and sends outputs back to SAP. Carrier operational systems remain out of OPMobility responsibility.</a:t>
                      </a:r>
                    </a:p>
                  </a:txBody>
                  <a:tcPr/>
                </a:tc>
              </a:tr>
              <a:tr h="342900">
                <a:tc>
                  <a:txBody>
                    <a:bodyPr/>
                    <a:lstStyle/>
                    <a:p>
                      <a:r>
                        <a:t>APP955 - BOOMI</a:t>
                      </a:r>
                    </a:p>
                  </a:txBody>
                  <a:tcPr/>
                </a:tc>
                <a:tc>
                  <a:txBody>
                    <a:bodyPr/>
                    <a:lstStyle/>
                    <a:p>
                      <a:r>
                        <a:t>Modification</a:t>
                      </a:r>
                    </a:p>
                  </a:txBody>
                  <a:tcPr/>
                </a:tc>
                <a:tc>
                  <a:txBody>
                    <a:bodyPr/>
                    <a:lstStyle/>
                    <a:p>
                      <a:r>
                        <a:t>Extension of the integration layer to orchestrate SAP–TMS exchanges. Implements new SAP interfaces (master data, invoices) using the Boomi for SAP add on where available, or custom BAPIs for Lighting.</a:t>
                      </a:r>
                    </a:p>
                  </a:txBody>
                  <a:tcPr/>
                </a:tc>
              </a:tr>
              <a:tr h="342900">
                <a:tc>
                  <a:txBody>
                    <a:bodyPr/>
                    <a:lstStyle/>
                    <a:p>
                      <a:r>
                        <a:t>APP952 - SAP ECC6 Exterior</a:t>
                      </a:r>
                    </a:p>
                  </a:txBody>
                  <a:tcPr/>
                </a:tc>
                <a:tc>
                  <a:txBody>
                    <a:bodyPr/>
                    <a:lstStyle/>
                    <a:p>
                      <a:r>
                        <a:t>Modification</a:t>
                      </a:r>
                    </a:p>
                  </a:txBody>
                  <a:tcPr/>
                </a:tc>
                <a:tc>
                  <a:txBody>
                    <a:bodyPr/>
                    <a:lstStyle/>
                    <a:p>
                      <a:r>
                        <a:t>Activation and expansion of interfaces with the TMS ecosystem: master data exposure, exchange of MRP optimization results, integration of carrier invoices (posting and archiving), and generation of outbound logistics messages (plant-to-plant and returnable ASN).</a:t>
                      </a:r>
                    </a:p>
                  </a:txBody>
                  <a:tcPr/>
                </a:tc>
              </a:tr>
            </a:tbl>
          </a:graphicData>
        </a:graphic>
      </p:graphicFrame>
    </p:spTree>
  </p:cSld>
  <p:clrMapOvr>
    <a:masterClrMapping/>
  </p:clrMapOvr>
</p:sld>
</file>

<file path=ppt/slides/slide2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Composants logiciels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Composant logiciel</a:t>
                      </a:r>
                    </a:p>
                  </a:txBody>
                  <a:tcPr/>
                </a:tc>
                <a:tc>
                  <a:txBody>
                    <a:bodyPr/>
                    <a:lstStyle/>
                    <a:p>
                      <a:r>
                        <a:t>Type</a:t>
                      </a:r>
                    </a:p>
                  </a:txBody>
                  <a:tcPr/>
                </a:tc>
                <a:tc>
                  <a:txBody>
                    <a:bodyPr/>
                    <a:lstStyle/>
                    <a:p>
                      <a:r>
                        <a:t>Impact</a:t>
                      </a:r>
                    </a:p>
                  </a:txBody>
                  <a:tcPr/>
                </a:tc>
              </a:tr>
              <a:tr h="685800">
                <a:tc>
                  <a:txBody>
                    <a:bodyPr/>
                    <a:lstStyle/>
                    <a:p>
                      <a:r>
                        <a:t>CLOG321 - BOOMI (BOOMI)</a:t>
                      </a:r>
                    </a:p>
                  </a:txBody>
                  <a:tcPr/>
                </a:tc>
                <a:tc>
                  <a:txBody>
                    <a:bodyPr/>
                    <a:lstStyle/>
                    <a:p>
                      <a:r>
                        <a:t>Modification</a:t>
                      </a:r>
                    </a:p>
                  </a:txBody>
                  <a:tcPr/>
                </a:tc>
                <a:tc>
                  <a:txBody>
                    <a:bodyPr/>
                    <a:lstStyle/>
                    <a:p>
                      <a:r>
                        <a:t>impact composant logiciel</a:t>
                      </a:r>
                    </a:p>
                  </a:txBody>
                  <a:tcPr/>
                </a:tc>
              </a:tr>
            </a:tbl>
          </a:graphicData>
        </a:graphic>
      </p:graphicFrame>
    </p:spTree>
  </p:cSld>
  <p:clrMapOvr>
    <a:masterClrMapping/>
  </p:clrMapOvr>
</p:sld>
</file>

<file path=ppt/slides/slide2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itle 1"/>
          <p:cNvSpPr>
            <a:spLocks noGrp="1"/>
          </p:cNvSpPr>
          <p:nvPr>
            <p:ph type="title"/>
          </p:nvPr>
        </p:nvSpPr>
        <p:spPr/>
        <p:txBody>
          <a:bodyPr/>
          <a:lstStyle/>
          <a:p>
            <a:r>
              <a:t>Flux logiques</a:t>
            </a:r>
          </a:p>
        </p:txBody>
      </p:sp>
      <p:graphicFrame>
        <p:nvGraphicFramePr>
          <p:cNvPr id="3" name="Table 2"/>
          <p:cNvGraphicFramePr>
            <a:graphicFrameLocks noGrp="1"/>
          </p:cNvGraphicFramePr>
          <p:nvPr/>
        </p:nvGraphicFramePr>
        <p:xfrm>
          <a:off x="457200" y="1828800"/>
          <a:ext cx="10972800" cy="1371600"/>
        </p:xfrm>
        <a:graphic>
          <a:graphicData uri="http://schemas.openxmlformats.org/drawingml/2006/table">
            <a:tbl>
              <a:tblPr firstRow="1" bandRow="1">
                <a:tableStyleId>{5C22544A-7EE6-4342-B048-85BDC9FD1C3A}</a:tableStyleId>
              </a:tblPr>
              <a:tblGrid>
                <a:gridCol w="3657600"/>
                <a:gridCol w="3657600"/>
                <a:gridCol w="3657600"/>
              </a:tblGrid>
              <a:tr h="685800">
                <a:tc>
                  <a:txBody>
                    <a:bodyPr/>
                    <a:lstStyle/>
                    <a:p>
                      <a:r>
                        <a:t>Flux logique</a:t>
                      </a:r>
                    </a:p>
                  </a:txBody>
                  <a:tcPr/>
                </a:tc>
                <a:tc>
                  <a:txBody>
                    <a:bodyPr/>
                    <a:lstStyle/>
                    <a:p>
                      <a:r>
                        <a:t>Type</a:t>
                      </a:r>
                    </a:p>
                  </a:txBody>
                  <a:tcPr/>
                </a:tc>
                <a:tc>
                  <a:txBody>
                    <a:bodyPr/>
                    <a:lstStyle/>
                    <a:p>
                      <a:r>
                        <a:t>Impact</a:t>
                      </a:r>
                    </a:p>
                  </a:txBody>
                  <a:tcPr/>
                </a:tc>
              </a:tr>
              <a:tr h="685800">
                <a:tc>
                  <a:txBody>
                    <a:bodyPr/>
                    <a:lstStyle/>
                    <a:p>
                      <a:r>
                        <a:t>FLOG10 - Carrier invoice (BOOMI -&gt; SAP ECC6 Exterior)</a:t>
                      </a:r>
                    </a:p>
                  </a:txBody>
                  <a:tcPr/>
                </a:tc>
                <a:tc>
                  <a:txBody>
                    <a:bodyPr/>
                    <a:lstStyle/>
                    <a:p>
                      <a:r>
                        <a:t>Modification</a:t>
                      </a:r>
                    </a:p>
                  </a:txBody>
                  <a:tcPr/>
                </a:tc>
                <a:tc>
                  <a:txBody>
                    <a:bodyPr/>
                    <a:lstStyle/>
                    <a:p>
                      <a:r>
                        <a:t>impact flux logique</a:t>
                      </a:r>
                    </a:p>
                  </a:txBody>
                  <a:tcPr/>
                </a:tc>
              </a:tr>
            </a:tbl>
          </a:graphicData>
        </a:graphic>
      </p:graphicFrame>
    </p:spTree>
  </p:cSld>
  <p:clrMapOvr>
    <a:masterClrMapping/>
  </p:clrMapOvr>
</p:sld>
</file>

<file path=ppt/theme/theme1.xml><?xml version="1.0" encoding="utf-8"?>
<a:theme xmlns:a="http://schemas.openxmlformats.org/drawingml/2006/main" name="Thème Office">
  <a:themeElements>
    <a:clrScheme name="Bleu">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8</Words>
  <Application>Microsoft Office PowerPoint</Application>
  <PresentationFormat>Grand écran</PresentationFormat>
  <Paragraphs>3</Paragraphs>
  <Slides>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vt:i4>
      </vt:variant>
    </vt:vector>
  </HeadingPairs>
  <TitlesOfParts>
    <vt:vector size="5" baseType="lpstr">
      <vt:lpstr>Arial</vt:lpstr>
      <vt:lpstr>Calibri</vt:lpstr>
      <vt:lpstr>Calibri Light</vt:lpstr>
      <vt:lpstr>Thème Office</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Maha Be'</dc:creator>
  <cp:lastModifiedBy>david courseaux</cp:lastModifiedBy>
  <cp:revision>15</cp:revision>
  <dcterms:created xsi:type="dcterms:W3CDTF">2022-08-10T08:40:14Z</dcterms:created>
  <dcterms:modified xsi:type="dcterms:W3CDTF">2026-05-02T16:10:49Z</dcterms:modified>
</cp:coreProperties>
</file>