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Entité</a:t>
                      </a:r>
                    </a:p>
                  </a:txBody>
                  <a:tcPr/>
                </a:tc>
                <a:tc>
                  <a:txBody>
                    <a:bodyPr/>
                    <a:lstStyle/>
                    <a:p>
                      <a:r>
                        <a:t>Acteur</a:t>
                      </a:r>
                    </a:p>
                  </a:txBody>
                  <a:tcPr/>
                </a:tc>
                <a:tc>
                  <a:txBody>
                    <a:bodyPr/>
                    <a:lstStyle/>
                    <a:p>
                      <a:r>
                        <a:t>Rôle</a:t>
                      </a:r>
                    </a:p>
                  </a:txBody>
                  <a:tcPr/>
                </a:tc>
              </a:tr>
              <a:tr h="228600">
                <a:tc>
                  <a:txBody>
                    <a:bodyPr/>
                    <a:lstStyle/>
                    <a:p>
                      <a:r>
                        <a:t>ENT1 - VT Supply Chain (Interne)</a:t>
                      </a:r>
                    </a:p>
                  </a:txBody>
                  <a:tcPr/>
                </a:tc>
                <a:tc>
                  <a:txBody>
                    <a:bodyPr/>
                    <a:lstStyle/>
                    <a:p>
                      <a:r>
                        <a:t>Courseaux David</a:t>
                      </a:r>
                    </a:p>
                  </a:txBody>
                  <a:tcPr/>
                </a:tc>
                <a:tc>
                  <a:txBody>
                    <a:bodyPr/>
                    <a:lstStyle/>
                    <a:p>
                      <a:r>
                        <a:t>Architecte domain</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ADR</a:t>
                      </a:r>
                    </a:p>
                  </a:txBody>
                  <a:tcPr/>
                </a:tc>
                <a:tc>
                  <a:txBody>
                    <a:bodyPr/>
                    <a:lstStyle/>
                    <a:p>
                      <a:r>
                        <a:t>Description</a:t>
                      </a:r>
                    </a:p>
                  </a:txBody>
                  <a:tcPr/>
                </a:tc>
              </a:tr>
              <a:tr h="228600">
                <a:tc>
                  <a:txBody>
                    <a:bodyPr/>
                    <a:lstStyle/>
                    <a:p>
                      <a:r>
                        <a:t>ADR1 - ADR</a:t>
                      </a:r>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Key result</a:t>
                      </a:r>
                    </a:p>
                  </a:txBody>
                  <a:tcPr/>
                </a:tc>
                <a:tc>
                  <a:txBody>
                    <a:bodyPr/>
                    <a:lstStyle/>
                    <a:p>
                      <a:r>
                        <a:t>Description</a:t>
                      </a:r>
                    </a:p>
                  </a:txBody>
                  <a:tcPr/>
                </a:tc>
                <a:tc>
                  <a:txBody>
                    <a:bodyPr/>
                    <a:lstStyle/>
                    <a:p>
                      <a:r>
                        <a:t>Type</a:t>
                      </a:r>
                    </a:p>
                  </a:txBody>
                  <a:tcPr/>
                </a:tc>
              </a:tr>
              <a:tr h="228600">
                <a:tc>
                  <a:txBody>
                    <a:bodyPr/>
                    <a:lstStyle/>
                    <a:p>
                      <a:r>
                        <a:t>ECART1 - Key result</a:t>
                      </a:r>
                    </a:p>
                  </a:txBody>
                  <a:tcPr/>
                </a:tc>
                <a:tc>
                  <a:txBody>
                    <a:bodyPr/>
                    <a:lstStyle/>
                    <a:p>
                      <a:r>
                        <a:t>This is a key result</a:t>
                      </a:r>
                    </a:p>
                  </a:txBody>
                  <a:tcPr/>
                </a:tc>
                <a:tc>
                  <a:txBody>
                    <a:bodyPr/>
                    <a:lstStyle/>
                    <a:p>
                      <a:r>
                        <a:t>Fonctionnel</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228600">
                <a:tc>
                  <a:txBody>
                    <a:bodyPr/>
                    <a:lstStyle/>
                    <a:p>
                      <a:r>
                        <a:t>Processus</a:t>
                      </a:r>
                    </a:p>
                  </a:txBody>
                  <a:tcPr/>
                </a:tc>
              </a:tr>
              <a:tr h="228600">
                <a:tc>
                  <a:txBody>
                    <a:bodyPr/>
                    <a:lstStyle/>
                    <a:p>
                      <a:r>
                        <a:t>PROCESS1 - Processus</a:t>
                      </a:r>
                    </a:p>
                  </a:txBody>
                  <a:tcPr/>
                </a:tc>
              </a:tr>
              <a:tr h="228600">
                <a:tc>
                  <a:txBody>
                    <a:bodyPr/>
                    <a:lstStyle/>
                    <a:p/>
                  </a:txBody>
                  <a:tcPr/>
                </a:tc>
              </a:tr>
              <a:tr h="228600">
                <a:tc>
                  <a:txBody>
                    <a:bodyPr/>
                    <a:lstStyle/>
                    <a:p/>
                  </a:txBody>
                  <a:tcPr/>
                </a:tc>
              </a:tr>
              <a:tr h="228600">
                <a:tc>
                  <a:txBody>
                    <a:bodyPr/>
                    <a:lstStyle/>
                    <a:p/>
                  </a:txBody>
                  <a:tcPr/>
                </a:tc>
              </a:tr>
              <a:tr h="2286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Projet</a:t>
                      </a:r>
                    </a:p>
                  </a:txBody>
                  <a:tcPr/>
                </a:tc>
                <a:tc>
                  <a:txBody>
                    <a:bodyPr/>
                    <a:lstStyle/>
                    <a:p>
                      <a:r>
                        <a:t>Type</a:t>
                      </a:r>
                    </a:p>
                  </a:txBody>
                  <a:tcPr/>
                </a:tc>
                <a:tc>
                  <a:txBody>
                    <a:bodyPr/>
                    <a:lstStyle/>
                    <a:p>
                      <a:r>
                        <a:t>Impact</a:t>
                      </a:r>
                    </a:p>
                  </a:txBody>
                  <a:tcPr/>
                </a:tc>
              </a:tr>
              <a:tr h="228600">
                <a:tc>
                  <a:txBody>
                    <a:bodyPr/>
                    <a:lstStyle/>
                    <a:p>
                      <a:r>
                        <a:t>PRO1 - TMS</a:t>
                      </a:r>
                    </a:p>
                  </a:txBody>
                  <a:tcPr/>
                </a:tc>
                <a:tc>
                  <a:txBody>
                    <a:bodyPr/>
                    <a:lstStyle/>
                    <a:p>
                      <a:r>
                        <a:t>Projet interne</a:t>
                      </a:r>
                    </a:p>
                  </a:txBody>
                  <a:tcPr/>
                </a:tc>
                <a:tc>
                  <a:txBody>
                    <a:bodyPr/>
                    <a:lstStyle/>
                    <a:p>
                      <a:r>
                        <a:t>Impact on itself ;-)</a:t>
                      </a:r>
                    </a:p>
                  </a:txBody>
                  <a:tcPr/>
                </a:tc>
              </a:tr>
              <a:tr h="2286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Contrainte</a:t>
                      </a:r>
                    </a:p>
                  </a:txBody>
                  <a:tcPr/>
                </a:tc>
                <a:tc>
                  <a:txBody>
                    <a:bodyPr/>
                    <a:lstStyle/>
                    <a:p>
                      <a:r>
                        <a:t>Description</a:t>
                      </a:r>
                    </a:p>
                  </a:txBody>
                  <a:tcPr/>
                </a:tc>
              </a:tr>
              <a:tr h="228600">
                <a:tc>
                  <a:txBody>
                    <a:bodyPr/>
                    <a:lstStyle/>
                    <a:p>
                      <a:r>
                        <a:t>PROCONT1 - Constraint</a:t>
                      </a:r>
                    </a:p>
                  </a:txBody>
                  <a:tcPr/>
                </a:tc>
                <a:tc>
                  <a:txBody>
                    <a:bodyPr/>
                    <a:lstStyle/>
                    <a:p>
                      <a:r>
                        <a:t>A constraint</a:t>
                      </a:r>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Exigence</a:t>
                      </a:r>
                    </a:p>
                  </a:txBody>
                  <a:tcPr/>
                </a:tc>
                <a:tc>
                  <a:txBody>
                    <a:bodyPr/>
                    <a:lstStyle/>
                    <a:p>
                      <a:r>
                        <a:t>Type</a:t>
                      </a:r>
                    </a:p>
                  </a:txBody>
                  <a:tcPr/>
                </a:tc>
                <a:tc>
                  <a:txBody>
                    <a:bodyPr/>
                    <a:lstStyle/>
                    <a:p>
                      <a:r>
                        <a:t>Description</a:t>
                      </a:r>
                    </a:p>
                  </a:txBody>
                  <a:tcPr/>
                </a:tc>
              </a:tr>
              <a:tr h="2286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2286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2286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PROSECU1 - Security recommandation</a:t>
                      </a:r>
                    </a:p>
                  </a:txBody>
                  <a:tcPr/>
                </a:tc>
                <a:tc>
                  <a:txBody>
                    <a:bodyPr/>
                    <a:lstStyle/>
                    <a:p>
                      <a:r>
                        <a:t>A security recommandation</a:t>
                      </a:r>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8d166d18-1484-4999-89b5-85abe924614f.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Capacité</a:t>
                      </a:r>
                    </a:p>
                  </a:txBody>
                  <a:tcPr/>
                </a:tc>
                <a:tc>
                  <a:txBody>
                    <a:bodyPr/>
                    <a:lstStyle/>
                    <a:p>
                      <a:r>
                        <a:t>Type</a:t>
                      </a:r>
                    </a:p>
                  </a:txBody>
                  <a:tcPr/>
                </a:tc>
                <a:tc>
                  <a:txBody>
                    <a:bodyPr/>
                    <a:lstStyle/>
                    <a:p>
                      <a:r>
                        <a:t>Impact</a:t>
                      </a:r>
                    </a:p>
                  </a:txBody>
                  <a:tcPr/>
                </a:tc>
              </a:tr>
              <a:tr h="228600">
                <a:tc>
                  <a:txBody>
                    <a:bodyPr/>
                    <a:lstStyle/>
                    <a:p>
                      <a:r>
                        <a:t>CAP156 - Analyze performance</a:t>
                      </a:r>
                    </a:p>
                  </a:txBody>
                  <a:tcPr/>
                </a:tc>
                <a:tc>
                  <a:txBody>
                    <a:bodyPr/>
                    <a:lstStyle/>
                    <a:p>
                      <a:r>
                        <a:t>Modification</a:t>
                      </a:r>
                    </a:p>
                  </a:txBody>
                  <a:tcPr/>
                </a:tc>
                <a:tc>
                  <a:txBody>
                    <a:bodyPr/>
                    <a:lstStyle/>
                    <a:p>
                      <a:r>
                        <a:t>None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a82804b5-ef96-467f-84bb-81da688e7b9b.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Objet métier</a:t>
                      </a:r>
                    </a:p>
                  </a:txBody>
                  <a:tcPr/>
                </a:tc>
                <a:tc>
                  <a:txBody>
                    <a:bodyPr/>
                    <a:lstStyle/>
                    <a:p>
                      <a:r>
                        <a:t>Type</a:t>
                      </a:r>
                    </a:p>
                  </a:txBody>
                  <a:tcPr/>
                </a:tc>
                <a:tc>
                  <a:txBody>
                    <a:bodyPr/>
                    <a:lstStyle/>
                    <a:p>
                      <a:r>
                        <a:t>Impact</a:t>
                      </a:r>
                    </a:p>
                  </a:txBody>
                  <a:tcPr/>
                </a:tc>
              </a:tr>
              <a:tr h="228600">
                <a:tc>
                  <a:txBody>
                    <a:bodyPr/>
                    <a:lstStyle/>
                    <a:p>
                      <a:r>
                        <a:t>OM6 - Customers</a:t>
                      </a:r>
                    </a:p>
                  </a:txBody>
                  <a:tcPr/>
                </a:tc>
                <a:tc>
                  <a:txBody>
                    <a:bodyPr/>
                    <a:lstStyle/>
                    <a:p>
                      <a:r>
                        <a:t>Modification</a:t>
                      </a:r>
                    </a:p>
                  </a:txBody>
                  <a:tcPr/>
                </a:tc>
                <a:tc>
                  <a:txBody>
                    <a:bodyPr/>
                    <a:lstStyle/>
                    <a:p>
                      <a:r>
                        <a:t>None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Service</a:t>
                      </a:r>
                    </a:p>
                  </a:txBody>
                  <a:tcPr/>
                </a:tc>
                <a:tc>
                  <a:txBody>
                    <a:bodyPr/>
                    <a:lstStyle/>
                    <a:p>
                      <a:r>
                        <a:t>Type</a:t>
                      </a:r>
                    </a:p>
                  </a:txBody>
                  <a:tcPr/>
                </a:tc>
                <a:tc>
                  <a:txBody>
                    <a:bodyPr/>
                    <a:lstStyle/>
                    <a:p>
                      <a:r>
                        <a:t>Impact</a:t>
                      </a:r>
                    </a:p>
                  </a:txBody>
                  <a:tcPr/>
                </a:tc>
              </a:tr>
              <a:tr h="228600">
                <a:tc>
                  <a:txBody>
                    <a:bodyPr/>
                    <a:lstStyle/>
                    <a:p>
                      <a:r>
                        <a:t>SERV1 - Service</a:t>
                      </a:r>
                    </a:p>
                  </a:txBody>
                  <a:tcPr/>
                </a:tc>
                <a:tc>
                  <a:txBody>
                    <a:bodyPr/>
                    <a:lstStyle/>
                    <a:p>
                      <a:r>
                        <a:t>Modification</a:t>
                      </a:r>
                    </a:p>
                  </a:txBody>
                  <a:tcPr/>
                </a:tc>
                <a:tc>
                  <a:txBody>
                    <a:bodyPr/>
                    <a:lstStyle/>
                    <a:p>
                      <a:r>
                        <a:t>None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73d7b764-28c9-439e-8dc8-854233525c5a.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Application</a:t>
                      </a:r>
                    </a:p>
                  </a:txBody>
                  <a:tcPr/>
                </a:tc>
                <a:tc>
                  <a:txBody>
                    <a:bodyPr/>
                    <a:lstStyle/>
                    <a:p>
                      <a:r>
                        <a:t>Type</a:t>
                      </a:r>
                    </a:p>
                  </a:txBody>
                  <a:tcPr/>
                </a:tc>
                <a:tc>
                  <a:txBody>
                    <a:bodyPr/>
                    <a:lstStyle/>
                    <a:p>
                      <a:r>
                        <a:t>Impact</a:t>
                      </a:r>
                    </a:p>
                  </a:txBody>
                  <a:tcPr/>
                </a:tc>
              </a:tr>
              <a:tr h="2286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2286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2286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Composant logiciel</a:t>
                      </a:r>
                    </a:p>
                  </a:txBody>
                  <a:tcPr/>
                </a:tc>
                <a:tc>
                  <a:txBody>
                    <a:bodyPr/>
                    <a:lstStyle/>
                    <a:p>
                      <a:r>
                        <a:t>Type</a:t>
                      </a:r>
                    </a:p>
                  </a:txBody>
                  <a:tcPr/>
                </a:tc>
                <a:tc>
                  <a:txBody>
                    <a:bodyPr/>
                    <a:lstStyle/>
                    <a:p>
                      <a:r>
                        <a:t>Impact</a:t>
                      </a:r>
                    </a:p>
                  </a:txBody>
                  <a:tcPr/>
                </a:tc>
              </a:tr>
              <a:tr h="228600">
                <a:tc>
                  <a:txBody>
                    <a:bodyPr/>
                    <a:lstStyle/>
                    <a:p>
                      <a:r>
                        <a:t>CLOG321 - BOOMI (BOOMI)</a:t>
                      </a:r>
                    </a:p>
                  </a:txBody>
                  <a:tcPr/>
                </a:tc>
                <a:tc>
                  <a:txBody>
                    <a:bodyPr/>
                    <a:lstStyle/>
                    <a:p>
                      <a:r>
                        <a:t>Modification</a:t>
                      </a:r>
                    </a:p>
                  </a:txBody>
                  <a:tcPr/>
                </a:tc>
                <a:tc>
                  <a:txBody>
                    <a:bodyPr/>
                    <a:lstStyle/>
                    <a:p>
                      <a:r>
                        <a:t>impact composant logiciel</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Flux logique</a:t>
                      </a:r>
                    </a:p>
                  </a:txBody>
                  <a:tcPr/>
                </a:tc>
                <a:tc>
                  <a:txBody>
                    <a:bodyPr/>
                    <a:lstStyle/>
                    <a:p>
                      <a:r>
                        <a:t>Type</a:t>
                      </a:r>
                    </a:p>
                  </a:txBody>
                  <a:tcPr/>
                </a:tc>
                <a:tc>
                  <a:txBody>
                    <a:bodyPr/>
                    <a:lstStyle/>
                    <a:p>
                      <a:r>
                        <a:t>Impact</a:t>
                      </a:r>
                    </a:p>
                  </a:txBody>
                  <a:tcPr/>
                </a:tc>
              </a:tr>
              <a:tr h="2286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