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Test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Test processus</a:t>
            </a:r>
          </a:p>
        </p:txBody>
      </p:sp>
      <p:pic>
        <p:nvPicPr>
          <p:cNvPr id="3" name="Picture 2" descr="fd29c8a4-22cf-47fe-907c-8019f083b925.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characteristics:_x000D_</a:t>
                      </a:r>
                    </a:p>
                    <a:p>
                      <a:r>
                        <a:t>In general, the users will be able to use the solution from a PC, a laptop or a tablet via the web portal of the solution. External partners will access the application only via the web portal; the admin user will have direct access (such as SSH) to the solution.</a:t>
                      </a:r>
                    </a:p>
                  </a:txBody>
                  <a:tcPr/>
                </a:tc>
              </a:tr>
              <a:tr h="124690">
                <a:tc>
                  <a:txBody>
                    <a:bodyPr/>
                    <a:lstStyle/>
                    <a:p>
                      <a:r>
                        <a:t>PROEX2</a:t>
                      </a:r>
                    </a:p>
                  </a:txBody>
                  <a:tcPr/>
                </a:tc>
                <a:tc>
                  <a:txBody>
                    <a:bodyPr/>
                    <a:lstStyle/>
                    <a:p>
                      <a:r>
                        <a:t>Non fonctionnelle</a:t>
                      </a:r>
                    </a:p>
                  </a:txBody>
                  <a:tcPr/>
                </a:tc>
                <a:tc>
                  <a:txBody>
                    <a:bodyPr/>
                    <a:lstStyle/>
                    <a:p>
                      <a:r>
                        <a:t>Location characteristics:_x000D_</a:t>
                      </a:r>
                    </a:p>
                    <a:p>
                      <a:r>
                        <a:t>The solution will be in long term to spread worldwide. In the context of the current document, the following country/region will be in the order withing the scope: Mexico, US/Canada, EMEA, APAC, SAO</a:t>
                      </a:r>
                    </a:p>
                  </a:txBody>
                  <a:tcPr/>
                </a:tc>
              </a:tr>
              <a:tr h="124690">
                <a:tc>
                  <a:txBody>
                    <a:bodyPr/>
                    <a:lstStyle/>
                    <a:p>
                      <a:r>
                        <a:t>PROEX3</a:t>
                      </a:r>
                    </a:p>
                  </a:txBody>
                  <a:tcPr/>
                </a:tc>
                <a:tc>
                  <a:txBody>
                    <a:bodyPr/>
                    <a:lstStyle/>
                    <a:p>
                      <a:r>
                        <a:t>Non fonctionnelle</a:t>
                      </a:r>
                    </a:p>
                  </a:txBody>
                  <a:tcPr/>
                </a:tc>
                <a:tc>
                  <a:txBody>
                    <a:bodyPr/>
                    <a:lstStyle/>
                    <a:p>
                      <a:r>
                        <a:t>Load characteristics:_x000D_</a:t>
                      </a:r>
                    </a:p>
                    <a:p>
                      <a:r>
                        <a:t>The shipment volume will progressively increase yearly:	2026: 100 000 shipments,2027: 450 000 shipments,2028: 470 000 shipments_x000D_</a:t>
                      </a:r>
                    </a:p>
                    <a:p>
                      <a:r>
                        <a:t>These volumes are approximative and will be detailed during the editor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6a116998-3aac-40f2-81fa-89422fbdcca2.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Transport management</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c054204c-5f5c-4792-8129-768305f7b803.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extension of interfaces toward the TMS ecosystem: exposure of master data, exchange of MRP optimization results, reception of carrier invoices for posting and archiving, and generation of new outbound logistics messages (plant to 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FLOG9 - Carrier Invoice (4Flow -&gt; BOOMI)</a:t>
                      </a:r>
                    </a:p>
                  </a:txBody>
                  <a:tcPr/>
                </a:tc>
                <a:tc>
                  <a:txBody>
                    <a:bodyPr/>
                    <a:lstStyle/>
                    <a:p>
                      <a:r>
                        <a:t>Modification</a:t>
                      </a:r>
                    </a:p>
                  </a:txBody>
                  <a:tcPr/>
                </a:tc>
                <a:tc>
                  <a:txBody>
                    <a:bodyPr/>
                    <a:lstStyle/>
                    <a:p>
                      <a:r>
                        <a:t>None</a:t>
                      </a:r>
                    </a:p>
                  </a:txBody>
                  <a:tcPr/>
                </a:tc>
              </a:tr>
              <a:tr h="124690">
                <a:tc>
                  <a:txBody>
                    <a:bodyPr/>
                    <a:lstStyle/>
                    <a:p>
                      <a:r>
                        <a:t>FLOG10 - Carrier invoice (BOOMI -&gt; SAP ECC6 Exterior)</a:t>
                      </a:r>
                    </a:p>
                  </a:txBody>
                  <a:tcPr/>
                </a:tc>
                <a:tc>
                  <a:txBody>
                    <a:bodyPr/>
                    <a:lstStyle/>
                    <a:p>
                      <a:r>
                        <a:t>Modification</a:t>
                      </a:r>
                    </a:p>
                  </a:txBody>
                  <a:tcPr/>
                </a:tc>
                <a:tc>
                  <a:txBody>
                    <a:bodyPr/>
                    <a:lstStyle/>
                    <a:p>
                      <a:r>
                        <a:t>None</a:t>
                      </a:r>
                    </a:p>
                  </a:txBody>
                  <a:tcPr/>
                </a:tc>
              </a:tr>
              <a:tr h="124690">
                <a:tc>
                  <a:txBody>
                    <a:bodyPr/>
                    <a:lstStyle/>
                    <a:p>
                      <a:r>
                        <a:t>FLOG18 - Empty Packaging ASN (EDI Exterior -&gt; 4Flow)</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